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68" r:id="rId2"/>
  </p:sldMasterIdLst>
  <p:notesMasterIdLst>
    <p:notesMasterId r:id="rId38"/>
  </p:notesMasterIdLst>
  <p:handoutMasterIdLst>
    <p:handoutMasterId r:id="rId39"/>
  </p:handoutMasterIdLst>
  <p:sldIdLst>
    <p:sldId id="582" r:id="rId3"/>
    <p:sldId id="389" r:id="rId4"/>
    <p:sldId id="592" r:id="rId5"/>
    <p:sldId id="593" r:id="rId6"/>
    <p:sldId id="594" r:id="rId7"/>
    <p:sldId id="489" r:id="rId8"/>
    <p:sldId id="286" r:id="rId9"/>
    <p:sldId id="289" r:id="rId10"/>
    <p:sldId id="490" r:id="rId11"/>
    <p:sldId id="509" r:id="rId12"/>
    <p:sldId id="591" r:id="rId13"/>
    <p:sldId id="288" r:id="rId14"/>
    <p:sldId id="595" r:id="rId15"/>
    <p:sldId id="597" r:id="rId16"/>
    <p:sldId id="596" r:id="rId17"/>
    <p:sldId id="598" r:id="rId18"/>
    <p:sldId id="491" r:id="rId19"/>
    <p:sldId id="511" r:id="rId20"/>
    <p:sldId id="512" r:id="rId21"/>
    <p:sldId id="513" r:id="rId22"/>
    <p:sldId id="514" r:id="rId23"/>
    <p:sldId id="583" r:id="rId24"/>
    <p:sldId id="584" r:id="rId25"/>
    <p:sldId id="585" r:id="rId26"/>
    <p:sldId id="587" r:id="rId27"/>
    <p:sldId id="586" r:id="rId28"/>
    <p:sldId id="579" r:id="rId29"/>
    <p:sldId id="588" r:id="rId30"/>
    <p:sldId id="580" r:id="rId31"/>
    <p:sldId id="589" r:id="rId32"/>
    <p:sldId id="590" r:id="rId33"/>
    <p:sldId id="486" r:id="rId34"/>
    <p:sldId id="492" r:id="rId35"/>
    <p:sldId id="357" r:id="rId36"/>
    <p:sldId id="59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  <a:srgbClr val="F2F2F2"/>
    <a:srgbClr val="C9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939" autoAdjust="0"/>
  </p:normalViewPr>
  <p:slideViewPr>
    <p:cSldViewPr snapToGrid="0">
      <p:cViewPr varScale="1">
        <p:scale>
          <a:sx n="72" d="100"/>
          <a:sy n="72" d="100"/>
        </p:scale>
        <p:origin x="110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B432B0-DE33-4319-80ED-38C2D98263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E5FB9-6D80-48BE-B581-913BE9A9E8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9C587-8E72-41B9-80E3-C80ABF58DEAD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5B794-9370-447A-B281-7D80B5A851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3AD9EC-8EA5-4E27-8BB8-447EF3C8E2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C128C-DBD4-47FD-A477-11EB9D95D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8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3746E-D0EC-4C84-B9DC-605BB3BC20C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4823-3545-4024-AE91-053C2A090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8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2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14823-3545-4024-AE91-053C2A0907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soil test results will be imported into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AgLeader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SMS Advanced.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Interpolated maps of soil nutrient values were created using the Inverse Distance Weighted (IDW) 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54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14823-3545-4024-AE91-053C2A0907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7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11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55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71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6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D317-5AE6-4C8B-8C7C-5B3D2D8A3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1782698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0037" y="3854188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AFB04-A271-4239-8ED7-22DF95388887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4854" y="6372845"/>
            <a:ext cx="247572" cy="342588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81AB-1ADF-40EF-8D7A-788BAB901C89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635EA-067C-436D-B241-96245AC8D01E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D454-314C-4A1D-8E50-566AD8A7ABD8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7C73-570D-4461-AD26-A537721C2910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5CF9B-4299-4161-BD47-849C397E9BF6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90FA-C535-4826-93FC-B0F83679B641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12E64-F92E-4D8F-B5C2-6E70B64A7331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8F79-9FC3-47B2-B72F-C78C372C4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A332D-52BE-43D7-AD38-AC83EC2AF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703C-80C3-46F6-8219-5D6D1A8A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2953F-C64C-4C75-870F-D3068DF9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F4BC0-E15E-4739-9F54-BB59BA6B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41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071A-9720-4820-BBF6-E279A873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4350-2C74-4DBB-9DD9-AD6CB5F93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36F2D-FF55-4531-A665-32A1012A2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04E9C-BB6E-45F8-BF23-079783DE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E377F-495E-4C3E-9F43-2E2444D8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ED0E-7814-4B88-84A6-1BDC86A6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94BBB-73B8-4309-8727-E44619F30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D7876-DAE7-43EC-8716-050FF235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0F18C-434F-412F-8C2D-0052AFA4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9A05-8BC6-445B-8554-5CA653CB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3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08384-D248-41FB-890F-6FAAE157E686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578B-4521-4F07-AA85-2AF94B22C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BE42-4549-450F-836B-69916618A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1DDE8-6F93-4A12-9730-AD1331491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1754A-8714-44F1-8953-60BD2363B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279D1-B4DC-4B85-9E6E-D0304752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1DDD5-1026-4716-AD57-2B457F59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81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84A1-0252-4B36-A3DA-9A733D30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7C787-93CA-4929-8025-6121ABD8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CBB45-6B9A-40A3-B746-A9D0BBA25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C7ACA-A8FF-4233-9620-D66F5B3BD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5F3BB2-1D31-4E54-8FAF-60F969286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FB9FD-1EF6-46A8-91C5-E5649922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AA64C-D325-4AE2-B2BD-9E072B59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D65DBB-03C3-4DE5-B064-D5D07D4A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07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307E-1C26-436C-80DF-E88E6FE5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3B9C2-A927-4CF2-ABE8-61E1599D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C01EB-FF9A-4F6E-9EE5-B9D5E506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45B9F-3B28-447A-8819-26741749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97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5C27F-4654-4D57-95E2-3610EE57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999DD-9180-49BE-9F25-06E36C6F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61697-E27C-4C43-8ADF-821146CC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7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041B-40D3-4564-869B-2A49A564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CFB54-2F98-4165-AEC4-39FEEAC2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A1758-09BF-486C-96A6-41B2E6174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19CA2-C751-4225-AD2F-C88F11DC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BA183-A342-46B0-A330-7615B0EB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8830-5E70-4DE9-A664-9699CEC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42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D5DBA-3DAB-4E67-8A6D-673DEF940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A83B1-2229-4F19-A765-820DA139D3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A11EBB-E302-4AE3-A001-AFD2F200D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307B7-8224-4635-86C0-5153E00A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34399-AB96-4EA6-8A3A-50854FEF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8B665-0E95-473D-85AB-92394C3A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49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C916-199D-4135-8475-644A23D6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32CE4-D669-422E-AE45-1B626E9F9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A5BC-BEAE-4945-AFB9-0437F06B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00312-A386-4B94-896A-052EF96B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518DB-949D-4915-9A81-D6ADE6B2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0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AEFAC-455A-43CA-A197-54383ED9F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F546C-4C9B-4486-ACAA-45248C585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2536F-938D-4B26-A3C3-8CA6B7FD3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E22FD-1210-4861-B1E1-7F8D5174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365CB-295B-4E91-8C69-19DCFEA72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0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2194-44D5-4378-8220-A576C246D5B7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B0B3-920A-4225-8BBD-CF6A1FB4031F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4BF6E-C10E-4761-9A61-F15509531038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5944" y="6393124"/>
            <a:ext cx="38509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D6A-C32F-4B35-B106-2C012C091379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D744-1394-43B2-AC82-19A54DB909A4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05305-E325-441A-BE85-1513FBA708DB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6A27-9774-4017-B5A9-1EB92AA3B341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7666" y="38827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7666" y="193483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2062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F00E-3E0B-4FD5-978C-E7A8D4EFE40C}" type="datetime1">
              <a:rPr lang="en-US" smtClean="0"/>
              <a:t>2/21/2023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7666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854" y="6406487"/>
            <a:ext cx="247572" cy="3425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BD56-95FE-4386-9C8C-CB6D3570CBE9}"/>
              </a:ext>
            </a:extLst>
          </p:cNvPr>
          <p:cNvSpPr/>
          <p:nvPr userDrawn="1"/>
        </p:nvSpPr>
        <p:spPr>
          <a:xfrm>
            <a:off x="1524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D82D37-1248-432C-BF36-0C25F474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CF41-3CB0-4DE4-A2F2-9F30D6830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139C8-B399-40F9-A4E7-6299C4487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B398-D273-49D9-80D2-52884D84602F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24901-CA08-4AC9-BDE1-400FB46CC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C2E9B-9CCC-4BA5-AA33-43099ED13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38927-6BC4-4E79-A964-4DC71193CF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FAEB0-8CD8-4122-8E1D-3617EBCF87D7}"/>
              </a:ext>
            </a:extLst>
          </p:cNvPr>
          <p:cNvSpPr/>
          <p:nvPr userDrawn="1"/>
        </p:nvSpPr>
        <p:spPr>
          <a:xfrm>
            <a:off x="-4762" y="-20736"/>
            <a:ext cx="12201525" cy="274320"/>
          </a:xfrm>
          <a:prstGeom prst="rect">
            <a:avLst/>
          </a:prstGeom>
          <a:solidFill>
            <a:srgbClr val="B90A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90A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928D83-1DBD-4AE0-BF52-6DF6718D4193}"/>
              </a:ext>
            </a:extLst>
          </p:cNvPr>
          <p:cNvSpPr/>
          <p:nvPr/>
        </p:nvSpPr>
        <p:spPr>
          <a:xfrm>
            <a:off x="1524" y="0"/>
            <a:ext cx="12188952" cy="728710"/>
          </a:xfrm>
          <a:prstGeom prst="rect">
            <a:avLst/>
          </a:prstGeom>
          <a:solidFill>
            <a:srgbClr val="BA0C2F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MASTPAWG Conference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C573DE-5748-4E9D-973D-BA6A84B80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53" y="1194557"/>
            <a:ext cx="11890294" cy="1197694"/>
          </a:xfrm>
        </p:spPr>
        <p:txBody>
          <a:bodyPr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Impact of Soil Sampling Strategy on Application Accuracy and Economics of Site-Specific Nutrient Management in Cotton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8CAD68-24FC-4065-8ACB-E496C12CE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3563" y="4495614"/>
            <a:ext cx="7937778" cy="214411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Jay Lessl </a:t>
            </a:r>
            <a:r>
              <a:rPr lang="en-US" sz="3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 Services Laboratory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Tucker – Crop &amp; Soil Science</a:t>
            </a:r>
          </a:p>
          <a:p>
            <a:pPr algn="ctr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Simer Virk – Crop &amp; Soil Science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Georgia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PrecAgEngineer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F57657-D05D-41E6-A858-173DF8B8F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" y="6062749"/>
            <a:ext cx="2758317" cy="731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E9AF8-5CEC-4989-ADB5-69A6B2B9C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569" y="5483589"/>
            <a:ext cx="1280160" cy="1280160"/>
          </a:xfrm>
          <a:prstGeom prst="rect">
            <a:avLst/>
          </a:prstGeom>
        </p:spPr>
      </p:pic>
      <p:pic>
        <p:nvPicPr>
          <p:cNvPr id="13" name="Picture 2" descr="Twitter - Wikipedia">
            <a:extLst>
              <a:ext uri="{FF2B5EF4-FFF2-40B4-BE49-F238E27FC236}">
                <a16:creationId xmlns:a16="http://schemas.microsoft.com/office/drawing/2014/main" id="{699E059B-B3BB-400C-8522-300668C2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684" y="6365407"/>
            <a:ext cx="333521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9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10545426" y="4557674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 ac</a:t>
            </a:r>
          </a:p>
          <a:p>
            <a:pPr algn="ctr"/>
            <a:r>
              <a:rPr lang="en-US" dirty="0"/>
              <a:t>(10 samples)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696959" y="4775396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 ac</a:t>
            </a:r>
          </a:p>
          <a:p>
            <a:pPr algn="ctr"/>
            <a:r>
              <a:rPr lang="en-US" dirty="0"/>
              <a:t>(23 samples)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26785-D478-4CD5-9ADC-72906172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30"/>
          <a:stretch/>
        </p:blipFill>
        <p:spPr>
          <a:xfrm>
            <a:off x="2310126" y="3649924"/>
            <a:ext cx="3591824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CF0E7-7686-4DD5-B8E3-0BE8EB90D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20"/>
          <a:stretch/>
        </p:blipFill>
        <p:spPr>
          <a:xfrm>
            <a:off x="6866030" y="3649924"/>
            <a:ext cx="3671324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048299-CCA9-4F68-8894-11DDFFFBB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126" y="640640"/>
            <a:ext cx="3591824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ACC287-48E8-45BE-8508-D1602ACB8EF0}"/>
              </a:ext>
            </a:extLst>
          </p:cNvPr>
          <p:cNvSpPr txBox="1"/>
          <p:nvPr/>
        </p:nvSpPr>
        <p:spPr>
          <a:xfrm>
            <a:off x="496134" y="2192197"/>
            <a:ext cx="160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samples </a:t>
            </a:r>
            <a:r>
              <a:rPr lang="en-US" dirty="0"/>
              <a:t>Soil K Variability</a:t>
            </a:r>
          </a:p>
          <a:p>
            <a:pPr algn="ctr"/>
            <a:r>
              <a:rPr lang="en-US" dirty="0"/>
              <a:t>(100 samples)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53D97-E364-4833-ACB8-B038BF01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030" y="640640"/>
            <a:ext cx="35928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2E985D-7B11-4718-8610-62FDA9295545}"/>
              </a:ext>
            </a:extLst>
          </p:cNvPr>
          <p:cNvSpPr txBox="1"/>
          <p:nvPr/>
        </p:nvSpPr>
        <p:spPr>
          <a:xfrm>
            <a:off x="10461912" y="1746805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ac</a:t>
            </a:r>
          </a:p>
          <a:p>
            <a:pPr algn="ctr"/>
            <a:r>
              <a:rPr lang="en-US" dirty="0"/>
              <a:t>(53 samples)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B93A6E-35F3-4726-8F1F-7884531A0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37" y="342900"/>
            <a:ext cx="2017951" cy="175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6485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-1" y="25427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ea typeface="+mn-ea"/>
                <a:cs typeface="+mn-cs"/>
              </a:rPr>
              <a:t>Economic Analysis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F40BAB5-0D72-F4B6-0960-C41C604BC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0713"/>
              </p:ext>
            </p:extLst>
          </p:nvPr>
        </p:nvGraphicFramePr>
        <p:xfrm>
          <a:off x="595768" y="3167000"/>
          <a:ext cx="7132320" cy="2532042"/>
        </p:xfrm>
        <a:graphic>
          <a:graphicData uri="http://schemas.openxmlformats.org/drawingml/2006/table">
            <a:tbl>
              <a:tblPr/>
              <a:tblGrid>
                <a:gridCol w="1188720">
                  <a:extLst>
                    <a:ext uri="{9D8B030D-6E8A-4147-A177-3AD203B41FA5}">
                      <a16:colId xmlns:a16="http://schemas.microsoft.com/office/drawing/2014/main" val="162285061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94432485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0747602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2698720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243451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51953520"/>
                    </a:ext>
                  </a:extLst>
                </a:gridCol>
              </a:tblGrid>
              <a:tr h="352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Grid Size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Sampling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Analysis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Fertilizer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22232"/>
                  </a:ext>
                </a:extLst>
              </a:tr>
              <a:tr h="3412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(ha)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(#)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($/ac)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736663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577824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784437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92155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791325"/>
                  </a:ext>
                </a:extLst>
              </a:tr>
              <a:tr h="2724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20737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E4FD6C6-6ABB-4508-910A-B8B8736ED6F2}"/>
              </a:ext>
            </a:extLst>
          </p:cNvPr>
          <p:cNvSpPr txBox="1"/>
          <p:nvPr/>
        </p:nvSpPr>
        <p:spPr>
          <a:xfrm>
            <a:off x="8562599" y="2937317"/>
            <a:ext cx="333803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Cost ($/ac)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4CBAF-6A1D-4AE7-BC26-693D465ACBAA}"/>
              </a:ext>
            </a:extLst>
          </p:cNvPr>
          <p:cNvSpPr txBox="1"/>
          <p:nvPr/>
        </p:nvSpPr>
        <p:spPr>
          <a:xfrm>
            <a:off x="8562599" y="3742881"/>
            <a:ext cx="333803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Sampling Cost ($/ac)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E1583-FD23-4376-A9C5-930B903A214B}"/>
              </a:ext>
            </a:extLst>
          </p:cNvPr>
          <p:cNvSpPr txBox="1"/>
          <p:nvPr/>
        </p:nvSpPr>
        <p:spPr>
          <a:xfrm>
            <a:off x="8562599" y="4666211"/>
            <a:ext cx="333803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Soil Analysis Cost ($/ac)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BB700-4191-46CE-9FF9-68077693CFCF}"/>
              </a:ext>
            </a:extLst>
          </p:cNvPr>
          <p:cNvSpPr txBox="1"/>
          <p:nvPr/>
        </p:nvSpPr>
        <p:spPr>
          <a:xfrm>
            <a:off x="8562599" y="5600533"/>
            <a:ext cx="333803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Fertilizer Cost ($/ac)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68EF7-48AF-4C52-9852-E21EEAF02D79}"/>
              </a:ext>
            </a:extLst>
          </p:cNvPr>
          <p:cNvSpPr txBox="1"/>
          <p:nvPr/>
        </p:nvSpPr>
        <p:spPr>
          <a:xfrm>
            <a:off x="10062337" y="334009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60D07-E00D-4ABE-8743-AFABBBDBDFA4}"/>
              </a:ext>
            </a:extLst>
          </p:cNvPr>
          <p:cNvSpPr txBox="1"/>
          <p:nvPr/>
        </p:nvSpPr>
        <p:spPr>
          <a:xfrm>
            <a:off x="10141492" y="42045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FF8F27-B84F-4354-8751-D2A9F4770C76}"/>
              </a:ext>
            </a:extLst>
          </p:cNvPr>
          <p:cNvSpPr txBox="1"/>
          <p:nvPr/>
        </p:nvSpPr>
        <p:spPr>
          <a:xfrm>
            <a:off x="10141492" y="51388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DD5BAB-006C-415A-86A4-C2C985082A0A}"/>
              </a:ext>
            </a:extLst>
          </p:cNvPr>
          <p:cNvSpPr/>
          <p:nvPr/>
        </p:nvSpPr>
        <p:spPr>
          <a:xfrm>
            <a:off x="262158" y="1110669"/>
            <a:ext cx="356197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>
                <a:solidFill>
                  <a:prstClr val="black"/>
                </a:solidFill>
                <a:latin typeface="Grandview Display" panose="020B0502040204020203" pitchFamily="34" charset="0"/>
              </a:rPr>
              <a:t>Consultant/Soil Lab Fees</a:t>
            </a:r>
            <a:r>
              <a:rPr lang="en-US" sz="2000" b="1" dirty="0">
                <a:solidFill>
                  <a:prstClr val="black"/>
                </a:solidFill>
                <a:latin typeface="Grandview Display" panose="020B0502040204020203" pitchFamily="34" charset="0"/>
              </a:rPr>
              <a:t>:</a:t>
            </a:r>
          </a:p>
          <a:p>
            <a:r>
              <a:rPr lang="en-US" sz="2000" dirty="0">
                <a:solidFill>
                  <a:prstClr val="black"/>
                </a:solidFill>
                <a:latin typeface="Grandview Display" panose="020B0502040204020203" pitchFamily="34" charset="0"/>
              </a:rPr>
              <a:t>Soil sampling/Labor = $4-6/ac</a:t>
            </a:r>
          </a:p>
          <a:p>
            <a:r>
              <a:rPr lang="en-US" sz="2000" dirty="0">
                <a:solidFill>
                  <a:prstClr val="black"/>
                </a:solidFill>
                <a:latin typeface="Grandview Display" panose="020B0502040204020203" pitchFamily="34" charset="0"/>
              </a:rPr>
              <a:t> Sample analysis = $6/sample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05FBF-06A0-46DF-90D9-0D9437F3C36F}"/>
              </a:ext>
            </a:extLst>
          </p:cNvPr>
          <p:cNvSpPr/>
          <p:nvPr/>
        </p:nvSpPr>
        <p:spPr>
          <a:xfrm>
            <a:off x="4361196" y="1110669"/>
            <a:ext cx="346960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prstClr val="black"/>
                </a:solidFill>
                <a:latin typeface="Grandview Display" panose="020B0502040204020203" pitchFamily="34" charset="0"/>
              </a:rPr>
              <a:t>Variable-Rate Prescription Maps:</a:t>
            </a:r>
          </a:p>
          <a:p>
            <a:r>
              <a:rPr lang="en-US" dirty="0">
                <a:solidFill>
                  <a:prstClr val="black"/>
                </a:solidFill>
                <a:latin typeface="Grandview Display" panose="020B0502040204020203" pitchFamily="34" charset="0"/>
              </a:rPr>
              <a:t>Cotton Lint Yield Goal = 1200 lb/ac</a:t>
            </a:r>
          </a:p>
          <a:p>
            <a:endParaRPr lang="en-US" b="1" dirty="0">
              <a:solidFill>
                <a:prstClr val="black"/>
              </a:solidFill>
              <a:latin typeface="Grandview Display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27B05-F64F-4852-A9CA-55F4D7DB0CAB}"/>
              </a:ext>
            </a:extLst>
          </p:cNvPr>
          <p:cNvSpPr/>
          <p:nvPr/>
        </p:nvSpPr>
        <p:spPr>
          <a:xfrm>
            <a:off x="8365869" y="1110669"/>
            <a:ext cx="37314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>
                <a:solidFill>
                  <a:prstClr val="black"/>
                </a:solidFill>
                <a:latin typeface="Grandview Display" panose="020B0502040204020203" pitchFamily="34" charset="0"/>
              </a:rPr>
              <a:t>2023 UGA Cotton Enterprise Budget</a:t>
            </a:r>
            <a:r>
              <a:rPr lang="en-US" b="1" dirty="0">
                <a:solidFill>
                  <a:prstClr val="black"/>
                </a:solidFill>
                <a:latin typeface="Grandview Display" panose="020B0502040204020203" pitchFamily="34" charset="0"/>
              </a:rPr>
              <a:t>:</a:t>
            </a:r>
          </a:p>
          <a:p>
            <a:r>
              <a:rPr lang="en-US" dirty="0">
                <a:solidFill>
                  <a:prstClr val="black"/>
                </a:solidFill>
                <a:latin typeface="Grandview Display" panose="020B0502040204020203" pitchFamily="34" charset="0"/>
              </a:rPr>
              <a:t>Lime = $50/ton</a:t>
            </a:r>
          </a:p>
          <a:p>
            <a:r>
              <a:rPr lang="en-US" dirty="0">
                <a:solidFill>
                  <a:prstClr val="black"/>
                </a:solidFill>
                <a:latin typeface="Grandview Display" panose="020B0502040204020203" pitchFamily="34" charset="0"/>
              </a:rPr>
              <a:t>Phosphorus = $0.67/lb </a:t>
            </a:r>
          </a:p>
          <a:p>
            <a:r>
              <a:rPr lang="en-US" dirty="0">
                <a:solidFill>
                  <a:prstClr val="black"/>
                </a:solidFill>
                <a:latin typeface="Grandview Display" panose="020B0502040204020203" pitchFamily="34" charset="0"/>
              </a:rPr>
              <a:t>Potassium = $0.68/lb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4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3" grpId="0" animBg="1"/>
      <p:bldP spid="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ea typeface="+mn-ea"/>
                <a:cs typeface="+mn-cs"/>
              </a:rPr>
              <a:t>Application Accuracy and Cost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344A-AB68-4387-9EE0-9BFD23985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6"/>
          <a:stretch/>
        </p:blipFill>
        <p:spPr>
          <a:xfrm>
            <a:off x="138543" y="1669424"/>
            <a:ext cx="7323141" cy="4816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11530E-890F-4556-B22E-1A952D30CFA0}"/>
              </a:ext>
            </a:extLst>
          </p:cNvPr>
          <p:cNvSpPr txBox="1"/>
          <p:nvPr/>
        </p:nvSpPr>
        <p:spPr>
          <a:xfrm>
            <a:off x="5020224" y="1146204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Field 1 - Lime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A8F8155-E2BF-8DB6-817F-1200117D9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526422"/>
              </p:ext>
            </p:extLst>
          </p:nvPr>
        </p:nvGraphicFramePr>
        <p:xfrm>
          <a:off x="7525952" y="2302077"/>
          <a:ext cx="4254370" cy="2762250"/>
        </p:xfrm>
        <a:graphic>
          <a:graphicData uri="http://schemas.openxmlformats.org/drawingml/2006/table">
            <a:tbl>
              <a:tblPr/>
              <a:tblGrid>
                <a:gridCol w="860737">
                  <a:extLst>
                    <a:ext uri="{9D8B030D-6E8A-4147-A177-3AD203B41FA5}">
                      <a16:colId xmlns:a16="http://schemas.microsoft.com/office/drawing/2014/main" val="1068698981"/>
                    </a:ext>
                  </a:extLst>
                </a:gridCol>
                <a:gridCol w="1277656">
                  <a:extLst>
                    <a:ext uri="{9D8B030D-6E8A-4147-A177-3AD203B41FA5}">
                      <a16:colId xmlns:a16="http://schemas.microsoft.com/office/drawing/2014/main" val="3095099266"/>
                    </a:ext>
                  </a:extLst>
                </a:gridCol>
                <a:gridCol w="1201445">
                  <a:extLst>
                    <a:ext uri="{9D8B030D-6E8A-4147-A177-3AD203B41FA5}">
                      <a16:colId xmlns:a16="http://schemas.microsoft.com/office/drawing/2014/main" val="2504240287"/>
                    </a:ext>
                  </a:extLst>
                </a:gridCol>
                <a:gridCol w="914532">
                  <a:extLst>
                    <a:ext uri="{9D8B030D-6E8A-4147-A177-3AD203B41FA5}">
                      <a16:colId xmlns:a16="http://schemas.microsoft.com/office/drawing/2014/main" val="2755201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Analysis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Lime</a:t>
                      </a:r>
                    </a:p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684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($/ac)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11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3125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821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76655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1245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2585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94FDD9-37E0-4DB3-905D-8FC342075037}"/>
              </a:ext>
            </a:extLst>
          </p:cNvPr>
          <p:cNvSpPr txBox="1"/>
          <p:nvPr/>
        </p:nvSpPr>
        <p:spPr>
          <a:xfrm>
            <a:off x="7452433" y="5209309"/>
            <a:ext cx="444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*Sampling cost ($4-6/ac) was constant among all grid sizes. </a:t>
            </a:r>
          </a:p>
        </p:txBody>
      </p:sp>
    </p:spTree>
    <p:extLst>
      <p:ext uri="{BB962C8B-B14F-4D97-AF65-F5344CB8AC3E}">
        <p14:creationId xmlns:p14="http://schemas.microsoft.com/office/powerpoint/2010/main" val="42789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ea typeface="+mn-ea"/>
                <a:cs typeface="+mn-cs"/>
              </a:rPr>
              <a:t>Application Accuracy and 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1530E-890F-4556-B22E-1A952D30CFA0}"/>
              </a:ext>
            </a:extLst>
          </p:cNvPr>
          <p:cNvSpPr txBox="1"/>
          <p:nvPr/>
        </p:nvSpPr>
        <p:spPr>
          <a:xfrm>
            <a:off x="5020224" y="1146204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Field 1 - </a:t>
            </a:r>
            <a:r>
              <a:rPr lang="en-US" sz="2800" b="1" dirty="0" smtClean="0"/>
              <a:t>P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2375"/>
          <a:stretch/>
        </p:blipFill>
        <p:spPr>
          <a:xfrm>
            <a:off x="1772814" y="962881"/>
            <a:ext cx="8123791" cy="56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23" y="765810"/>
            <a:ext cx="9290937" cy="6092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ea typeface="+mn-ea"/>
                <a:cs typeface="+mn-cs"/>
              </a:rPr>
              <a:t>Application Accuracy and Cost</a:t>
            </a:r>
          </a:p>
        </p:txBody>
      </p:sp>
    </p:spTree>
    <p:extLst>
      <p:ext uri="{BB962C8B-B14F-4D97-AF65-F5344CB8AC3E}">
        <p14:creationId xmlns:p14="http://schemas.microsoft.com/office/powerpoint/2010/main" val="9184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76" t="4284" r="1599"/>
          <a:stretch/>
        </p:blipFill>
        <p:spPr>
          <a:xfrm>
            <a:off x="187287" y="506777"/>
            <a:ext cx="11810082" cy="6191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 smtClean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ea typeface="+mn-ea"/>
                <a:cs typeface="+mn-cs"/>
              </a:rPr>
              <a:t>Total Fertilizer and Accuracy</a:t>
            </a:r>
            <a:endParaRPr kumimoji="0" lang="en-US" sz="3600" b="1" i="0" u="none" strike="noStrike" kern="1200" spc="0" normalizeH="0" noProof="0" dirty="0">
              <a:ln>
                <a:noFill/>
              </a:ln>
              <a:solidFill>
                <a:srgbClr val="B90A2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4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7EB8A-AE84-4C7C-B614-2C4BC2B6E080}"/>
              </a:ext>
            </a:extLst>
          </p:cNvPr>
          <p:cNvSpPr txBox="1"/>
          <p:nvPr/>
        </p:nvSpPr>
        <p:spPr>
          <a:xfrm>
            <a:off x="0" y="316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noProof="0" dirty="0" smtClean="0">
                <a:ln>
                  <a:noFill/>
                </a:ln>
                <a:solidFill>
                  <a:srgbClr val="B90A2F"/>
                </a:solidFill>
                <a:effectLst/>
                <a:uLnTx/>
                <a:uFillTx/>
                <a:ea typeface="+mn-ea"/>
                <a:cs typeface="+mn-cs"/>
              </a:rPr>
              <a:t>Application Accuracy</a:t>
            </a:r>
            <a:endParaRPr kumimoji="0" lang="en-US" sz="3600" b="1" i="0" u="none" strike="noStrike" kern="1200" spc="0" normalizeH="0" noProof="0" dirty="0">
              <a:ln>
                <a:noFill/>
              </a:ln>
              <a:solidFill>
                <a:srgbClr val="B90A2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636"/>
          <a:stretch/>
        </p:blipFill>
        <p:spPr>
          <a:xfrm>
            <a:off x="207281" y="815594"/>
            <a:ext cx="11777437" cy="60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75" y="723480"/>
            <a:ext cx="3921898" cy="523999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Size – Effectiveness vs Cost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Lime, Potassium and Phosphorus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786719-1FA0-43DF-AE7D-762259423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735320"/>
              </p:ext>
            </p:extLst>
          </p:nvPr>
        </p:nvGraphicFramePr>
        <p:xfrm>
          <a:off x="4350465" y="671746"/>
          <a:ext cx="7680960" cy="274320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838465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1206028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1767631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87135612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8298881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537172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576966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01A704-72ED-4E6E-89B6-5004583B4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20122"/>
              </p:ext>
            </p:extLst>
          </p:nvPr>
        </p:nvGraphicFramePr>
        <p:xfrm>
          <a:off x="4350465" y="3894812"/>
          <a:ext cx="7680960" cy="274320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89838465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41206028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1767631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87135612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8298881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5537172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1576966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8D14E2A-8C54-4DA9-90A4-1E3AA73D8419}"/>
              </a:ext>
            </a:extLst>
          </p:cNvPr>
          <p:cNvSpPr txBox="1"/>
          <p:nvPr/>
        </p:nvSpPr>
        <p:spPr>
          <a:xfrm>
            <a:off x="6817735" y="210081"/>
            <a:ext cx="3331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Accuracy (%)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D0457B-4CFD-4B4E-975A-9AE15EA19F79}"/>
              </a:ext>
            </a:extLst>
          </p:cNvPr>
          <p:cNvSpPr txBox="1"/>
          <p:nvPr/>
        </p:nvSpPr>
        <p:spPr>
          <a:xfrm>
            <a:off x="6817735" y="3433147"/>
            <a:ext cx="321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Costs ($/ac)</a:t>
            </a:r>
          </a:p>
        </p:txBody>
      </p:sp>
      <p:sp>
        <p:nvSpPr>
          <p:cNvPr id="11" name="Oval 10"/>
          <p:cNvSpPr/>
          <p:nvPr/>
        </p:nvSpPr>
        <p:spPr>
          <a:xfrm>
            <a:off x="5528631" y="5266412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932280" y="2607404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638758" y="3044465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378944" y="259693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458740" y="166097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25966" y="5754155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36982" y="2607404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66892" y="481112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17745" y="6183803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58740" y="482998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212822" y="4822144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950153" y="5739545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638758" y="6219371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378945" y="5765162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66892" y="166097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017744" y="3036018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528631" y="2156904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212821" y="1660977"/>
            <a:ext cx="550843" cy="41864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038533-ED76-42FF-857C-C1E9A280D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120091"/>
              </p:ext>
            </p:extLst>
          </p:nvPr>
        </p:nvGraphicFramePr>
        <p:xfrm>
          <a:off x="322505" y="1705514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1662194" y="106976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993B2E-342B-4A5E-9B8D-8043C6C81FD1}"/>
              </a:ext>
            </a:extLst>
          </p:cNvPr>
          <p:cNvSpPr/>
          <p:nvPr/>
        </p:nvSpPr>
        <p:spPr>
          <a:xfrm>
            <a:off x="322504" y="3380989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C7BCA74-5CFE-4643-A027-C10E30EB8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90042"/>
              </p:ext>
            </p:extLst>
          </p:nvPr>
        </p:nvGraphicFramePr>
        <p:xfrm>
          <a:off x="4351714" y="1705514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A417293-4CCC-4473-9144-52F908035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78187"/>
              </p:ext>
            </p:extLst>
          </p:nvPr>
        </p:nvGraphicFramePr>
        <p:xfrm>
          <a:off x="8380923" y="1695786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8AB3312-6938-465A-B4A3-AAE7B2FCFD94}"/>
              </a:ext>
            </a:extLst>
          </p:cNvPr>
          <p:cNvSpPr txBox="1"/>
          <p:nvPr/>
        </p:nvSpPr>
        <p:spPr>
          <a:xfrm>
            <a:off x="5951891" y="105406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83F3AC-C9FD-4BD8-81D7-DEA51B4D660D}"/>
              </a:ext>
            </a:extLst>
          </p:cNvPr>
          <p:cNvSpPr txBox="1"/>
          <p:nvPr/>
        </p:nvSpPr>
        <p:spPr>
          <a:xfrm>
            <a:off x="9976291" y="1069770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BB4CE5-8F42-4C69-B68C-1BEAC6610C0E}"/>
              </a:ext>
            </a:extLst>
          </p:cNvPr>
          <p:cNvSpPr/>
          <p:nvPr/>
        </p:nvSpPr>
        <p:spPr>
          <a:xfrm>
            <a:off x="4351714" y="3380989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EB3223-C6D5-4300-ACEC-4EB9804AF3C6}"/>
              </a:ext>
            </a:extLst>
          </p:cNvPr>
          <p:cNvSpPr/>
          <p:nvPr/>
        </p:nvSpPr>
        <p:spPr>
          <a:xfrm>
            <a:off x="8380923" y="2808333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71B5C4-9753-46DD-9B03-07701F89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860" y="306006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Field 1</a:t>
            </a:r>
          </a:p>
        </p:txBody>
      </p:sp>
    </p:spTree>
    <p:extLst>
      <p:ext uri="{BB962C8B-B14F-4D97-AF65-F5344CB8AC3E}">
        <p14:creationId xmlns:p14="http://schemas.microsoft.com/office/powerpoint/2010/main" val="8950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590970" y="310193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2AD8B-BA19-4A49-AB47-74227E35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669" y="793479"/>
            <a:ext cx="862761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908E-88AC-4D1F-ADEF-C6BC82E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28" y="300281"/>
            <a:ext cx="10197143" cy="72708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Cotton Fertilization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CBEF0-0E74-44CC-B80C-26060C8438D5}"/>
              </a:ext>
            </a:extLst>
          </p:cNvPr>
          <p:cNvSpPr/>
          <p:nvPr/>
        </p:nvSpPr>
        <p:spPr>
          <a:xfrm>
            <a:off x="478445" y="1322985"/>
            <a:ext cx="5303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US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General Recommendations: 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Soil pH: 6.0 – 6.3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0" dirty="0">
                <a:latin typeface="Calibri" panose="020F0502020204030204" pitchFamily="34" charset="0"/>
                <a:cs typeface="Calibri" panose="020F0502020204030204" pitchFamily="34" charset="0"/>
              </a:rPr>
              <a:t>P and K: upper to medium </a:t>
            </a:r>
            <a:r>
              <a: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range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50-80 </a:t>
            </a:r>
            <a:r>
              <a:rPr lang="en-US" sz="28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lbs</a:t>
            </a:r>
            <a:r>
              <a:rPr lang="en-US" sz="2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/A</a:t>
            </a:r>
            <a:endParaRPr lang="en-US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722F53-21A9-4E9C-9692-98AC21A12091}"/>
              </a:ext>
            </a:extLst>
          </p:cNvPr>
          <p:cNvSpPr/>
          <p:nvPr/>
        </p:nvSpPr>
        <p:spPr>
          <a:xfrm>
            <a:off x="619540" y="4575230"/>
            <a:ext cx="10952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Precision soil sampling to guide Variable-rate fertilizer applications</a:t>
            </a:r>
          </a:p>
        </p:txBody>
      </p:sp>
      <p:pic>
        <p:nvPicPr>
          <p:cNvPr id="8" name="Picture 2" descr="https://i1.wp.com/agfax.com/wp-content/uploads/cotton_field_showing_potassium_deficiency_andrew_sawyer.jpg?fit=600%2C300&amp;ssl=1">
            <a:extLst>
              <a:ext uri="{FF2B5EF4-FFF2-40B4-BE49-F238E27FC236}">
                <a16:creationId xmlns:a16="http://schemas.microsoft.com/office/drawing/2014/main" id="{352411EE-77BB-483A-AED3-8AD14DC9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035" y="1322985"/>
            <a:ext cx="530352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039539" y="383186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Phosphorus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538D0-E78E-4B33-A0DC-162FC7BB0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21" y="906406"/>
            <a:ext cx="861731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078009" y="383186"/>
            <a:ext cx="185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Potassium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C65D3-D7BB-4D74-A111-4AF86410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21" y="906406"/>
            <a:ext cx="861731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3207907" y="274674"/>
            <a:ext cx="63963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Zone Sampling </a:t>
            </a:r>
          </a:p>
          <a:p>
            <a:pPr algn="ctr"/>
            <a:r>
              <a:rPr lang="en-US" sz="2800" i="1" dirty="0"/>
              <a:t>(Management Zones for Soil Sampling)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1DC31E-9C94-4611-A086-436C6F6D5C6B}"/>
              </a:ext>
            </a:extLst>
          </p:cNvPr>
          <p:cNvSpPr txBox="1"/>
          <p:nvPr/>
        </p:nvSpPr>
        <p:spPr>
          <a:xfrm>
            <a:off x="2526608" y="5361041"/>
            <a:ext cx="217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Soil Color/Brightness </a:t>
            </a:r>
          </a:p>
          <a:p>
            <a:pPr algn="ctr"/>
            <a:r>
              <a:rPr lang="en-US" sz="1600" dirty="0"/>
              <a:t>(3 zones)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212F-951E-4AC2-9EC4-5438AC1E51A5}"/>
              </a:ext>
            </a:extLst>
          </p:cNvPr>
          <p:cNvSpPr txBox="1"/>
          <p:nvPr/>
        </p:nvSpPr>
        <p:spPr>
          <a:xfrm>
            <a:off x="8715344" y="3846407"/>
            <a:ext cx="2945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In-Season Crop Imagery/NDVI </a:t>
            </a:r>
          </a:p>
          <a:p>
            <a:pPr algn="ctr"/>
            <a:r>
              <a:rPr lang="en-US" sz="1600" dirty="0"/>
              <a:t>(3 zones)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20A5F7-715B-455A-AD31-5A40C5326D15}"/>
              </a:ext>
            </a:extLst>
          </p:cNvPr>
          <p:cNvSpPr txBox="1"/>
          <p:nvPr/>
        </p:nvSpPr>
        <p:spPr>
          <a:xfrm>
            <a:off x="1286163" y="3846407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Soil EC (4 zones)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3B4C69-DEB0-4719-A014-8CEAE69C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629" y="4244651"/>
            <a:ext cx="3213600" cy="2377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BEF8E-CFD0-4C99-95BA-55838991F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630" y="1420816"/>
            <a:ext cx="3184467" cy="2377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A13B28-304B-49CB-A09D-5B0E233D2306}"/>
              </a:ext>
            </a:extLst>
          </p:cNvPr>
          <p:cNvSpPr txBox="1"/>
          <p:nvPr/>
        </p:nvSpPr>
        <p:spPr>
          <a:xfrm>
            <a:off x="5361533" y="3846407"/>
            <a:ext cx="1894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Soil Type (5 zones)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4218B9-3510-44AB-9612-CB3DD443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20" y="1424629"/>
            <a:ext cx="3235609" cy="23774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1F9184-8A35-44DD-9F96-2DABDA667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92" y="1428453"/>
            <a:ext cx="328571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3882171" y="363470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Zone-Based Soil Sampling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80F835-8F68-4F3D-9F5B-EED7566C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78" y="1387762"/>
            <a:ext cx="6398385" cy="4754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7B09F-9DB5-4136-B47F-AAFE5165971C}"/>
              </a:ext>
            </a:extLst>
          </p:cNvPr>
          <p:cNvSpPr txBox="1"/>
          <p:nvPr/>
        </p:nvSpPr>
        <p:spPr>
          <a:xfrm>
            <a:off x="7555347" y="1468581"/>
            <a:ext cx="3796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 Zones = 5 Soil Samples </a:t>
            </a:r>
            <a:r>
              <a:rPr lang="en-US" sz="2400" i="1" dirty="0"/>
              <a:t>(composite for each zone)</a:t>
            </a:r>
          </a:p>
          <a:p>
            <a:endParaRPr lang="en-US" sz="2400" dirty="0"/>
          </a:p>
          <a:p>
            <a:r>
              <a:rPr lang="en-US" sz="2400" dirty="0"/>
              <a:t>Each zone = 10 – 12 soil cores mixed together to make a composite sample</a:t>
            </a:r>
          </a:p>
          <a:p>
            <a:endParaRPr lang="en-US" sz="2400" dirty="0"/>
          </a:p>
          <a:p>
            <a:r>
              <a:rPr lang="en-US" sz="2400" dirty="0"/>
              <a:t>Soil Sampling/labor costs - $8-10/ac </a:t>
            </a:r>
            <a:r>
              <a:rPr lang="en-US" sz="2400" i="1" dirty="0"/>
              <a:t>(expertise to create zones)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33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590972" y="372543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85731-8983-40D6-9B51-3756AFA1B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07" y="895763"/>
            <a:ext cx="8320744" cy="5303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194C2-2AF9-4C84-AB23-EBF754F0573F}"/>
              </a:ext>
            </a:extLst>
          </p:cNvPr>
          <p:cNvSpPr txBox="1"/>
          <p:nvPr/>
        </p:nvSpPr>
        <p:spPr>
          <a:xfrm>
            <a:off x="3629966" y="6223847"/>
            <a:ext cx="610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(53)		 (23)	    	   (3)		    (4)	    (3)  	     (3)</a:t>
            </a:r>
          </a:p>
        </p:txBody>
      </p:sp>
    </p:spTree>
    <p:extLst>
      <p:ext uri="{BB962C8B-B14F-4D97-AF65-F5344CB8AC3E}">
        <p14:creationId xmlns:p14="http://schemas.microsoft.com/office/powerpoint/2010/main" val="12469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439309" y="422167"/>
            <a:ext cx="185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Potassium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30638-ECB7-47D5-A85C-B87AC031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719" y="1040873"/>
            <a:ext cx="8464205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439309" y="422167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Phosphorus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02DBB3-3509-489D-BD5C-C652504C1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04" y="1132313"/>
            <a:ext cx="832074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3886871" y="377787"/>
            <a:ext cx="4113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Zone Sampling – Field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92BAB7-5C32-4C07-83E2-165C25C7D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97" y="1143000"/>
            <a:ext cx="3603306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1DC31E-9C94-4611-A086-436C6F6D5C6B}"/>
              </a:ext>
            </a:extLst>
          </p:cNvPr>
          <p:cNvSpPr txBox="1"/>
          <p:nvPr/>
        </p:nvSpPr>
        <p:spPr>
          <a:xfrm>
            <a:off x="2424933" y="3429000"/>
            <a:ext cx="2923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Soil Color/Brightness (5 samples)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F39B89-92DD-4558-A715-B4830CF3C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99" y="1124801"/>
            <a:ext cx="3634156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26212F-951E-4AC2-9EC4-5438AC1E51A5}"/>
              </a:ext>
            </a:extLst>
          </p:cNvPr>
          <p:cNvSpPr txBox="1"/>
          <p:nvPr/>
        </p:nvSpPr>
        <p:spPr>
          <a:xfrm>
            <a:off x="7426088" y="3418881"/>
            <a:ext cx="173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Soil EC (4 samples)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DE9C22-3265-40B9-96C7-C8D12102BF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7"/>
          <a:stretch/>
        </p:blipFill>
        <p:spPr>
          <a:xfrm>
            <a:off x="2212497" y="3891631"/>
            <a:ext cx="3603306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0A5F7-715B-455A-AD31-5A40C5326D15}"/>
              </a:ext>
            </a:extLst>
          </p:cNvPr>
          <p:cNvSpPr txBox="1"/>
          <p:nvPr/>
        </p:nvSpPr>
        <p:spPr>
          <a:xfrm>
            <a:off x="2188213" y="6223847"/>
            <a:ext cx="3458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Field Knowledge and Yield (12 samples)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42CC87-8DF3-4D89-9042-FFDCBA29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199" y="3894787"/>
            <a:ext cx="3596388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A7827C-5D20-4FD3-A326-ED54EBECEE2E}"/>
              </a:ext>
            </a:extLst>
          </p:cNvPr>
          <p:cNvSpPr txBox="1"/>
          <p:nvPr/>
        </p:nvSpPr>
        <p:spPr>
          <a:xfrm>
            <a:off x="6264556" y="6223847"/>
            <a:ext cx="3881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Soil Color and Elevation (5 samples)</a:t>
            </a:r>
          </a:p>
        </p:txBody>
      </p:sp>
    </p:spTree>
    <p:extLst>
      <p:ext uri="{BB962C8B-B14F-4D97-AF65-F5344CB8AC3E}">
        <p14:creationId xmlns:p14="http://schemas.microsoft.com/office/powerpoint/2010/main" val="32867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836771" y="443212"/>
            <a:ext cx="1007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FE0A1-4530-40BD-B14F-C1B8D8CE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51" y="966432"/>
            <a:ext cx="8312254" cy="5303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D6CC1-1419-40A5-A1AD-980A84F852DD}"/>
              </a:ext>
            </a:extLst>
          </p:cNvPr>
          <p:cNvSpPr txBox="1"/>
          <p:nvPr/>
        </p:nvSpPr>
        <p:spPr>
          <a:xfrm>
            <a:off x="3454475" y="6208458"/>
            <a:ext cx="610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(90)		 (35)	    	     (5)		(4)		 (12)	  	     (5)</a:t>
            </a:r>
          </a:p>
        </p:txBody>
      </p:sp>
    </p:spTree>
    <p:extLst>
      <p:ext uri="{BB962C8B-B14F-4D97-AF65-F5344CB8AC3E}">
        <p14:creationId xmlns:p14="http://schemas.microsoft.com/office/powerpoint/2010/main" val="7302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041064" y="352131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Phosphorus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EE288-F663-4074-92B7-6AEE00DE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49" y="1089604"/>
            <a:ext cx="831225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" y="939806"/>
            <a:ext cx="11982680" cy="5918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A908E-88AC-4D1F-ADEF-C6BC82E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28" y="300281"/>
            <a:ext cx="10197143" cy="72708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Design</a:t>
            </a:r>
            <a:endParaRPr lang="en-US" sz="4400" b="1" dirty="0">
              <a:solidFill>
                <a:srgbClr val="BA0C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21658E-0A07-45D6-8746-FC4C5902E446}"/>
              </a:ext>
            </a:extLst>
          </p:cNvPr>
          <p:cNvSpPr txBox="1"/>
          <p:nvPr/>
        </p:nvSpPr>
        <p:spPr>
          <a:xfrm>
            <a:off x="5253500" y="426022"/>
            <a:ext cx="1850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Potassium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D2994-69EB-4A08-A681-7860D476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873" y="1146664"/>
            <a:ext cx="8312254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908E-88AC-4D1F-ADEF-C6BC82E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1" y="412369"/>
            <a:ext cx="11224915" cy="88867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 Soil Sampling Considerations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233" y="6285922"/>
            <a:ext cx="385096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8BCD6-4569-4D19-8D4B-BB759E9CD59A}"/>
              </a:ext>
            </a:extLst>
          </p:cNvPr>
          <p:cNvSpPr txBox="1">
            <a:spLocks/>
          </p:cNvSpPr>
          <p:nvPr/>
        </p:nvSpPr>
        <p:spPr>
          <a:xfrm>
            <a:off x="481780" y="1425153"/>
            <a:ext cx="11224915" cy="4943940"/>
          </a:xfrm>
          <a:prstGeom prst="rect">
            <a:avLst/>
          </a:prstGeom>
          <a:noFill/>
          <a:ln w="15875">
            <a:noFill/>
          </a:ln>
        </p:spPr>
        <p:txBody>
          <a:bodyPr>
            <a:noAutofit/>
          </a:bodyPr>
          <a:lstStyle/>
          <a:p>
            <a:pPr marL="968375" indent="-457200" defTabSz="914400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sampling </a:t>
            </a:r>
            <a:r>
              <a:rPr lang="en-US" sz="3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grid size should not be greater than 2.5 ac. All new and existing fields should be sampled at least once on 1-ac to understand variability.</a:t>
            </a:r>
          </a:p>
          <a:p>
            <a:pPr marL="968375" indent="-457200" defTabSz="914400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Zone sampling</a:t>
            </a:r>
            <a:r>
              <a:rPr lang="en-US" sz="3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keep it simple and practical. Incorporate important data layers (e.g. field knowledge/history) to refine management zones. </a:t>
            </a:r>
          </a:p>
          <a:p>
            <a:pPr marL="968375" indent="-457200" defTabSz="914400">
              <a:spcAft>
                <a:spcPts val="2400"/>
              </a:spcAft>
              <a:buFont typeface="Wingdings" panose="05000000000000000000" pitchFamily="2" charset="2"/>
              <a:buChar char="Ø"/>
              <a:defRPr/>
            </a:pPr>
            <a:r>
              <a:rPr lang="en-US" sz="3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vs Zone </a:t>
            </a:r>
            <a:r>
              <a:rPr lang="en-US" sz="3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start with grid sampling and gradually transition to zone sampling to be efficient with site-specific nutrient management and cost-effective. </a:t>
            </a:r>
          </a:p>
        </p:txBody>
      </p:sp>
    </p:spTree>
    <p:extLst>
      <p:ext uri="{BB962C8B-B14F-4D97-AF65-F5344CB8AC3E}">
        <p14:creationId xmlns:p14="http://schemas.microsoft.com/office/powerpoint/2010/main" val="11587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3F88F95-F1AC-4830-87AA-BAFFDF6666B3}"/>
              </a:ext>
            </a:extLst>
          </p:cNvPr>
          <p:cNvSpPr txBox="1">
            <a:spLocks/>
          </p:cNvSpPr>
          <p:nvPr/>
        </p:nvSpPr>
        <p:spPr>
          <a:xfrm>
            <a:off x="3552010" y="1957226"/>
            <a:ext cx="4927186" cy="1551405"/>
          </a:xfrm>
          <a:prstGeom prst="rect">
            <a:avLst/>
          </a:prstGeom>
        </p:spPr>
        <p:txBody>
          <a:bodyPr vert="horz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panose="020B0600070205080204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panose="020B0600070205080204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panose="020B0600070205080204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  <a:ea typeface="ＭＳ Ｐゴシック" panose="020B0600070205080204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Helvetica" charset="0"/>
              </a:defRPr>
            </a:lvl9pPr>
          </a:lstStyle>
          <a:p>
            <a:pPr defTabSz="685783">
              <a:defRPr/>
            </a:pPr>
            <a:r>
              <a:rPr lang="en-US" sz="9600" kern="0" dirty="0">
                <a:solidFill>
                  <a:srgbClr val="B30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en-US" sz="9600" kern="0" cap="small" dirty="0">
                <a:solidFill>
                  <a:srgbClr val="B302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B349A1-A077-4DFC-A35A-599E31D8C78E}"/>
              </a:ext>
            </a:extLst>
          </p:cNvPr>
          <p:cNvSpPr/>
          <p:nvPr/>
        </p:nvSpPr>
        <p:spPr>
          <a:xfrm>
            <a:off x="-6097" y="0"/>
            <a:ext cx="12198096" cy="27432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847EA-37BF-4E72-9C66-6365A055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4895582"/>
            <a:ext cx="1489721" cy="146304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FAB9A-1963-43BE-AB45-7DC0763A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116" y="4804142"/>
            <a:ext cx="1645920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6B88D9-9A7E-4445-8143-33BD8CE900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2"/>
          <a:stretch/>
        </p:blipFill>
        <p:spPr>
          <a:xfrm>
            <a:off x="6092951" y="4804142"/>
            <a:ext cx="3677217" cy="1645920"/>
          </a:xfrm>
          <a:prstGeom prst="rect">
            <a:avLst/>
          </a:prstGeom>
        </p:spPr>
      </p:pic>
      <p:pic>
        <p:nvPicPr>
          <p:cNvPr id="1026" name="Picture 2" descr="Speakers Announced: Georgia Cotton Commission Annual Meeting Jan. 25, 2023  - The Georgia Cotton Commission">
            <a:extLst>
              <a:ext uri="{FF2B5EF4-FFF2-40B4-BE49-F238E27FC236}">
                <a16:creationId xmlns:a16="http://schemas.microsoft.com/office/drawing/2014/main" id="{35109897-BA57-46AE-881A-7EA428CD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937" y="4714397"/>
            <a:ext cx="384048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828" y="437148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Grid Size – Application Accuracy vs Cost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786719-1FA0-43DF-AE7D-762259423883}"/>
              </a:ext>
            </a:extLst>
          </p:cNvPr>
          <p:cNvGraphicFramePr>
            <a:graphicFrameLocks noGrp="1"/>
          </p:cNvGraphicFramePr>
          <p:nvPr/>
        </p:nvGraphicFramePr>
        <p:xfrm>
          <a:off x="457353" y="1931758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01F1FEA-1D35-4F26-BC5E-E04C53C8D2E7}"/>
              </a:ext>
            </a:extLst>
          </p:cNvPr>
          <p:cNvGraphicFramePr>
            <a:graphicFrameLocks noGrp="1"/>
          </p:cNvGraphicFramePr>
          <p:nvPr/>
        </p:nvGraphicFramePr>
        <p:xfrm>
          <a:off x="4368953" y="1931758"/>
          <a:ext cx="3566160" cy="3832600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833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64299F-3C21-4DB1-B9E2-520832C85CC4}"/>
              </a:ext>
            </a:extLst>
          </p:cNvPr>
          <p:cNvGraphicFramePr>
            <a:graphicFrameLocks noGrp="1"/>
          </p:cNvGraphicFramePr>
          <p:nvPr/>
        </p:nvGraphicFramePr>
        <p:xfrm>
          <a:off x="8280553" y="1923880"/>
          <a:ext cx="3566160" cy="3840478"/>
        </p:xfrm>
        <a:graphic>
          <a:graphicData uri="http://schemas.openxmlformats.org/drawingml/2006/table">
            <a:tbl>
              <a:tblPr/>
              <a:tblGrid>
                <a:gridCol w="1097280">
                  <a:extLst>
                    <a:ext uri="{9D8B030D-6E8A-4147-A177-3AD203B41FA5}">
                      <a16:colId xmlns:a16="http://schemas.microsoft.com/office/drawing/2014/main" val="219048744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673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04207339"/>
                    </a:ext>
                  </a:extLst>
                </a:gridCol>
              </a:tblGrid>
              <a:tr h="1091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Grid Size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(%)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($/ac)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2588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854258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32364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47395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307826"/>
                  </a:ext>
                </a:extLst>
              </a:tr>
              <a:tr h="5498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8896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A7EAEF-4776-484F-9546-AA609CA36E9B}"/>
              </a:ext>
            </a:extLst>
          </p:cNvPr>
          <p:cNvSpPr txBox="1"/>
          <p:nvPr/>
        </p:nvSpPr>
        <p:spPr>
          <a:xfrm>
            <a:off x="1850829" y="1375524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Field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2BADA0-08FC-4DF9-84E1-7C1D8F03F55B}"/>
              </a:ext>
            </a:extLst>
          </p:cNvPr>
          <p:cNvSpPr txBox="1"/>
          <p:nvPr/>
        </p:nvSpPr>
        <p:spPr>
          <a:xfrm>
            <a:off x="5762033" y="1325868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Field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478A7-6179-47CD-9B0C-C90B85CFDED4}"/>
              </a:ext>
            </a:extLst>
          </p:cNvPr>
          <p:cNvSpPr txBox="1"/>
          <p:nvPr/>
        </p:nvSpPr>
        <p:spPr>
          <a:xfrm>
            <a:off x="9673239" y="1375523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Field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815655-5FBC-466E-BDAF-ABD2C957ACC6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6FD3AD-DB02-4F21-9AB2-D5920428EF8C}"/>
              </a:ext>
            </a:extLst>
          </p:cNvPr>
          <p:cNvSpPr/>
          <p:nvPr/>
        </p:nvSpPr>
        <p:spPr>
          <a:xfrm>
            <a:off x="457353" y="3620655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6F3BD1-CC26-4185-92C0-F846AEA3C0AC}"/>
              </a:ext>
            </a:extLst>
          </p:cNvPr>
          <p:cNvSpPr/>
          <p:nvPr/>
        </p:nvSpPr>
        <p:spPr>
          <a:xfrm>
            <a:off x="4368953" y="3043191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BAB68F-DE5D-40EC-99B6-09FAF2C53184}"/>
              </a:ext>
            </a:extLst>
          </p:cNvPr>
          <p:cNvSpPr/>
          <p:nvPr/>
        </p:nvSpPr>
        <p:spPr>
          <a:xfrm>
            <a:off x="8280553" y="3620655"/>
            <a:ext cx="3566160" cy="4895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0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AF7B633-857A-4863-A60A-601401D9A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0" t="10350" r="224" b="31341"/>
          <a:stretch/>
        </p:blipFill>
        <p:spPr>
          <a:xfrm>
            <a:off x="942467" y="1371658"/>
            <a:ext cx="10307067" cy="40870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5944" y="5829705"/>
            <a:ext cx="385096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7B4422-1CC2-40F2-8ACB-30A3349D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6477"/>
            <a:ext cx="12191999" cy="87511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Soil Sampling Strategies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EACC1-B873-4731-9EB7-BA24CB258673}"/>
              </a:ext>
            </a:extLst>
          </p:cNvPr>
          <p:cNvGrpSpPr/>
          <p:nvPr/>
        </p:nvGrpSpPr>
        <p:grpSpPr>
          <a:xfrm>
            <a:off x="1284935" y="1651983"/>
            <a:ext cx="2727658" cy="3566160"/>
            <a:chOff x="734148" y="1602251"/>
            <a:chExt cx="2727658" cy="3566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65753BD-DD87-4A67-9957-2F88D1935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1" b="95751" l="5185" r="92963">
                          <a14:foregroundMark x1="8704" y1="19830" x2="8704" y2="19830"/>
                          <a14:foregroundMark x1="58148" y1="9207" x2="58148" y2="9207"/>
                          <a14:foregroundMark x1="70926" y1="5382" x2="70926" y2="5382"/>
                          <a14:foregroundMark x1="93333" y1="86686" x2="93333" y2="86686"/>
                          <a14:foregroundMark x1="75000" y1="95751" x2="75000" y2="95751"/>
                          <a14:foregroundMark x1="5185" y1="16714" x2="5185" y2="16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4148" y="1602251"/>
              <a:ext cx="2727658" cy="356616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5FBBEC-63AC-43ED-A52E-9E5DD10375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41632" y="3330467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C68A52-F116-4603-87EA-D665A8625EAD}"/>
              </a:ext>
            </a:extLst>
          </p:cNvPr>
          <p:cNvSpPr txBox="1">
            <a:spLocks/>
          </p:cNvSpPr>
          <p:nvPr/>
        </p:nvSpPr>
        <p:spPr>
          <a:xfrm>
            <a:off x="1417479" y="5649954"/>
            <a:ext cx="3059422" cy="86459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Traditional Soil Sampling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(1-2 composite sample)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BC3271-A8A3-48F3-B21D-DE8616EFDEAB}"/>
              </a:ext>
            </a:extLst>
          </p:cNvPr>
          <p:cNvSpPr txBox="1">
            <a:spLocks/>
          </p:cNvSpPr>
          <p:nvPr/>
        </p:nvSpPr>
        <p:spPr>
          <a:xfrm>
            <a:off x="5143340" y="5653293"/>
            <a:ext cx="2615190" cy="86459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Grid Soil Sampling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( uniform sized grids)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0D558F5-D5C5-46CB-956E-6EB358912766}"/>
              </a:ext>
            </a:extLst>
          </p:cNvPr>
          <p:cNvSpPr txBox="1">
            <a:spLocks/>
          </p:cNvSpPr>
          <p:nvPr/>
        </p:nvSpPr>
        <p:spPr>
          <a:xfrm>
            <a:off x="8669733" y="5643442"/>
            <a:ext cx="2840587" cy="1172642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Zone Soil Sampling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(zones based on certain  soil/crop properties)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F4A97-860F-4AEB-B272-7F30A7DB2CD6}"/>
              </a:ext>
            </a:extLst>
          </p:cNvPr>
          <p:cNvGrpSpPr/>
          <p:nvPr/>
        </p:nvGrpSpPr>
        <p:grpSpPr>
          <a:xfrm>
            <a:off x="4663883" y="1782894"/>
            <a:ext cx="2864234" cy="3474720"/>
            <a:chOff x="4756245" y="1693691"/>
            <a:chExt cx="2864234" cy="34747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3BCB36-A9AF-42A9-A356-D526D1628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660" b="96047" l="8526" r="91652">
                          <a14:foregroundMark x1="64121" y1="6003" x2="64121" y2="6003"/>
                          <a14:foregroundMark x1="8703" y1="20937" x2="8703" y2="20937"/>
                          <a14:foregroundMark x1="71581" y1="92679" x2="71581" y2="92679"/>
                          <a14:foregroundMark x1="74245" y1="96193" x2="74245" y2="96193"/>
                          <a14:foregroundMark x1="92007" y1="91069" x2="92007" y2="91069"/>
                          <a14:foregroundMark x1="9059" y1="14202" x2="9059" y2="14202"/>
                          <a14:foregroundMark x1="45826" y1="5710" x2="45826" y2="5710"/>
                          <a14:foregroundMark x1="67140" y1="3660" x2="67140" y2="3660"/>
                          <a14:foregroundMark x1="15808" y1="53294" x2="15808" y2="53294"/>
                          <a14:foregroundMark x1="13499" y1="44510" x2="13499" y2="44510"/>
                          <a14:foregroundMark x1="22202" y1="9663" x2="22202" y2="9663"/>
                          <a14:foregroundMark x1="48135" y1="5417" x2="48135" y2="5417"/>
                          <a14:foregroundMark x1="51865" y1="4978" x2="51865" y2="4978"/>
                          <a14:foregroundMark x1="43517" y1="6296" x2="43517" y2="6296"/>
                          <a14:foregroundMark x1="35524" y1="7906" x2="35524" y2="79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245" y="1693691"/>
              <a:ext cx="2864234" cy="347472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1239CC-90CB-421D-9B06-478D5142D8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9289" y="2309848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66A4B0-0C0C-4C50-865E-3E55749A7A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3581" y="2211140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4DAD03E-6EFB-4FEE-A4A8-4970F358C9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8485" y="2095685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9A3E545-FC79-4FA1-8FAF-01969908BB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51864" y="2017179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D72F4F-04F5-4E12-A850-D2EE025D0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9017" y="284521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A674A40-6D5E-4563-81AC-22B9D4D94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3309" y="2746504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985A75-D57D-46F6-BCEA-23C20C0B5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8213" y="2631049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65EAA93-179E-411C-8F0E-A63803AAC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1592" y="2552543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80478E4-137D-4C69-9064-0E23ED0BA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8745" y="3320734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6B1D381-22A5-4C8E-A8E9-ADE93097B8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3037" y="3222026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CC1F8EF-EE14-4E49-8BC1-BF33771DDB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7941" y="3106571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FFD7DD-D2A2-4120-BECF-A1BC221097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1320" y="3028065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8C97F2-E528-48EB-A14B-EE45FB5CC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1457" y="382434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53E87F8-F9B0-4781-93DA-6B2B32E45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749" y="3725634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F6ED8B5-F4E6-445E-B718-B086816A8C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30653" y="3610179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82E71B-D588-41F1-BA66-C87CE870F8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4032" y="3531673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E8DCDF-A642-46D1-87F8-55B32C07B8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14373" y="4311631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DA16057-8A40-476B-B75F-FD285CB2BF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8665" y="4212923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431B9C-B7F9-4239-BE41-A3030BAA1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3569" y="4097468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4F4CB06-56B4-437A-8C08-6B30F6968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6948" y="4018962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148D207-64A7-413C-A989-D1E4E5AC78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52533" y="4647453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090C73F-4B76-4DCA-BD97-C473CBA244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5912" y="4568947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A248D6-99C2-4BAC-91B9-3CFAD7E62D49}"/>
              </a:ext>
            </a:extLst>
          </p:cNvPr>
          <p:cNvGrpSpPr/>
          <p:nvPr/>
        </p:nvGrpSpPr>
        <p:grpSpPr>
          <a:xfrm>
            <a:off x="8265698" y="1706847"/>
            <a:ext cx="2840588" cy="3566160"/>
            <a:chOff x="8566939" y="1587143"/>
            <a:chExt cx="2840588" cy="3566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BE6D9C-0666-4549-B4A3-0B63E4209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08" b="93651" l="6703" r="94203">
                          <a14:foregroundMark x1="16667" y1="38095" x2="16667" y2="38095"/>
                          <a14:foregroundMark x1="7246" y1="18759" x2="7246" y2="18759"/>
                          <a14:foregroundMark x1="54529" y1="8081" x2="54529" y2="8081"/>
                          <a14:foregroundMark x1="66123" y1="3608" x2="66123" y2="3608"/>
                          <a14:foregroundMark x1="75181" y1="90476" x2="75181" y2="90476"/>
                          <a14:foregroundMark x1="75000" y1="93795" x2="75000" y2="93795"/>
                          <a14:foregroundMark x1="92572" y1="87013" x2="92572" y2="87013"/>
                          <a14:foregroundMark x1="6703" y1="18759" x2="6703" y2="18759"/>
                          <a14:foregroundMark x1="72645" y1="4185" x2="72645" y2="4185"/>
                          <a14:foregroundMark x1="92572" y1="84416" x2="92572" y2="84416"/>
                          <a14:foregroundMark x1="93478" y1="89177" x2="93478" y2="89177"/>
                          <a14:foregroundMark x1="94203" y1="90909" x2="94203" y2="90909"/>
                          <a14:foregroundMark x1="73551" y1="7359" x2="73551" y2="7359"/>
                          <a14:foregroundMark x1="72645" y1="4762" x2="72645" y2="4762"/>
                          <a14:backgroundMark x1="7065" y1="18470" x2="7065" y2="18470"/>
                          <a14:backgroundMark x1="19022" y1="38384" x2="19022" y2="383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66939" y="1587143"/>
              <a:ext cx="2840588" cy="356616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CA81D3-C58B-4BAB-B542-8BFB4C0778AB}"/>
                </a:ext>
              </a:extLst>
            </p:cNvPr>
            <p:cNvGrpSpPr/>
            <p:nvPr/>
          </p:nvGrpSpPr>
          <p:grpSpPr>
            <a:xfrm>
              <a:off x="9022447" y="1907451"/>
              <a:ext cx="1899912" cy="2661496"/>
              <a:chOff x="9022447" y="1907451"/>
              <a:chExt cx="1899912" cy="266149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3CB19D0-06CC-46BD-96A0-D5266F628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22447" y="2746504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6447570-D966-42AB-B8BA-7FFE90F2D5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06370" y="2053439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1283941-D922-4FE0-8CD6-54042C8A88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43861" y="1907451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44D6CED-E8DB-4735-89B2-024A2D7AB1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75913" y="2552543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4C28D56-A554-4D0A-9322-084D54D473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6098" y="3586537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0D12508-1B6C-437F-BEAC-239FA7C0B1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594445" y="3082929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E282209-021D-4106-9209-F33D65C94C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81540" y="3909234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FA45042-6CCC-4766-B8EA-A30DDB6969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812631" y="4459219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1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38C1AD-0608-471C-89CF-8F3B1967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41" y="676242"/>
            <a:ext cx="3700505" cy="38404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A7385-0B3A-460C-814F-89010CD93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107" y="421318"/>
            <a:ext cx="2510754" cy="1188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46AC13-62C1-4D8A-82F3-038036CBEE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27"/>
          <a:stretch/>
        </p:blipFill>
        <p:spPr>
          <a:xfrm>
            <a:off x="7110704" y="701777"/>
            <a:ext cx="3566160" cy="38439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0AED6-1D03-4FD5-B051-62468044AE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074" y="449025"/>
            <a:ext cx="2415177" cy="1188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354F209-54E1-46EA-BB44-C2407CDC1C1F}"/>
              </a:ext>
            </a:extLst>
          </p:cNvPr>
          <p:cNvSpPr>
            <a:spLocks noChangeAspect="1"/>
          </p:cNvSpPr>
          <p:nvPr/>
        </p:nvSpPr>
        <p:spPr>
          <a:xfrm>
            <a:off x="3146601" y="2596482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AF71BD-0C78-44FC-BDBA-DD2004076408}"/>
              </a:ext>
            </a:extLst>
          </p:cNvPr>
          <p:cNvSpPr>
            <a:spLocks noChangeAspect="1"/>
          </p:cNvSpPr>
          <p:nvPr/>
        </p:nvSpPr>
        <p:spPr>
          <a:xfrm>
            <a:off x="3826379" y="3626336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D74D344-B5BD-4348-B402-B2DCB1366D05}"/>
              </a:ext>
            </a:extLst>
          </p:cNvPr>
          <p:cNvSpPr>
            <a:spLocks noChangeAspect="1"/>
          </p:cNvSpPr>
          <p:nvPr/>
        </p:nvSpPr>
        <p:spPr>
          <a:xfrm>
            <a:off x="2655962" y="1312627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681FBD-9CF3-4A3B-B06D-E1B0FA0C0890}"/>
              </a:ext>
            </a:extLst>
          </p:cNvPr>
          <p:cNvSpPr>
            <a:spLocks noChangeAspect="1"/>
          </p:cNvSpPr>
          <p:nvPr/>
        </p:nvSpPr>
        <p:spPr>
          <a:xfrm>
            <a:off x="8572965" y="2624189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F5CB45-E5B0-4D9F-B73A-925ACF3A65D5}"/>
              </a:ext>
            </a:extLst>
          </p:cNvPr>
          <p:cNvSpPr>
            <a:spLocks noChangeAspect="1"/>
          </p:cNvSpPr>
          <p:nvPr/>
        </p:nvSpPr>
        <p:spPr>
          <a:xfrm>
            <a:off x="9252743" y="3654043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932106A-026A-41B2-9D4C-74E4145FB2CE}"/>
              </a:ext>
            </a:extLst>
          </p:cNvPr>
          <p:cNvSpPr>
            <a:spLocks noChangeAspect="1"/>
          </p:cNvSpPr>
          <p:nvPr/>
        </p:nvSpPr>
        <p:spPr>
          <a:xfrm>
            <a:off x="8082326" y="1340334"/>
            <a:ext cx="109728" cy="1097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75BC8F-1FA1-447D-B816-3C0BAC589A27}"/>
              </a:ext>
            </a:extLst>
          </p:cNvPr>
          <p:cNvSpPr txBox="1"/>
          <p:nvPr/>
        </p:nvSpPr>
        <p:spPr>
          <a:xfrm>
            <a:off x="786277" y="5137998"/>
            <a:ext cx="5075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	  Uniform Application – 26 ton - $1,300</a:t>
            </a:r>
          </a:p>
          <a:p>
            <a:r>
              <a:rPr lang="en-US" sz="2000" dirty="0"/>
              <a:t>Variable-Rate Application – 14 ton - $700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505573-E43A-461E-8776-283EEE33D496}"/>
              </a:ext>
            </a:extLst>
          </p:cNvPr>
          <p:cNvSpPr txBox="1"/>
          <p:nvPr/>
        </p:nvSpPr>
        <p:spPr>
          <a:xfrm>
            <a:off x="6476319" y="5137998"/>
            <a:ext cx="5392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	  Uniform Application – 2,860 lbs - $3,224</a:t>
            </a:r>
          </a:p>
          <a:p>
            <a:r>
              <a:rPr lang="en-US" sz="2000" dirty="0"/>
              <a:t>Variable-Rate Application – 2,180 lbs - $2,566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5B9827-8EA1-4C3C-B9D1-76422E2AF939}"/>
              </a:ext>
            </a:extLst>
          </p:cNvPr>
          <p:cNvSpPr txBox="1"/>
          <p:nvPr/>
        </p:nvSpPr>
        <p:spPr>
          <a:xfrm>
            <a:off x="2793806" y="6024847"/>
            <a:ext cx="1435008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$23/acre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A036E5-69B5-4A50-88A4-9355FC84090E}"/>
              </a:ext>
            </a:extLst>
          </p:cNvPr>
          <p:cNvSpPr txBox="1"/>
          <p:nvPr/>
        </p:nvSpPr>
        <p:spPr>
          <a:xfrm>
            <a:off x="8394570" y="6027432"/>
            <a:ext cx="1435008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$25/acre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D1CA74-8116-45A5-A42A-397BAAE0C5F0}"/>
              </a:ext>
            </a:extLst>
          </p:cNvPr>
          <p:cNvSpPr txBox="1"/>
          <p:nvPr/>
        </p:nvSpPr>
        <p:spPr>
          <a:xfrm>
            <a:off x="3067919" y="4643308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Lime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D6D0A3-3FCF-4738-91B3-5AAAF6C9A28C}"/>
              </a:ext>
            </a:extLst>
          </p:cNvPr>
          <p:cNvSpPr txBox="1"/>
          <p:nvPr/>
        </p:nvSpPr>
        <p:spPr>
          <a:xfrm>
            <a:off x="7460843" y="4643307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N-P-K (30-0-110 lbs)</a:t>
            </a:r>
          </a:p>
        </p:txBody>
      </p:sp>
    </p:spTree>
    <p:extLst>
      <p:ext uri="{BB962C8B-B14F-4D97-AF65-F5344CB8AC3E}">
        <p14:creationId xmlns:p14="http://schemas.microsoft.com/office/powerpoint/2010/main" val="10758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9" grpId="0"/>
      <p:bldP spid="40" grpId="0"/>
      <p:bldP spid="41" grpId="0" animBg="1"/>
      <p:bldP spid="42" grpId="0" animBg="1"/>
      <p:bldP spid="9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998"/>
          <a:stretch/>
        </p:blipFill>
        <p:spPr>
          <a:xfrm>
            <a:off x="171528" y="933947"/>
            <a:ext cx="11848941" cy="5924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AA908E-88AC-4D1F-ADEF-C6BC82E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28" y="300281"/>
            <a:ext cx="10197143" cy="72708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 Sampling Methods</a:t>
            </a:r>
            <a:endParaRPr lang="en-US" sz="4400" b="1" dirty="0">
              <a:solidFill>
                <a:srgbClr val="BA0C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A908E-88AC-4D1F-ADEF-C6BC82E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28" y="300281"/>
            <a:ext cx="10197143" cy="72708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Analysis and GIS</a:t>
            </a:r>
            <a:endParaRPr lang="en-US" sz="4400" b="1" dirty="0">
              <a:solidFill>
                <a:srgbClr val="BA0C2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729"/>
            <a:ext cx="12192000" cy="51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3E369C-3896-4E0F-BC6F-ED8D1EFB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860" y="380695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Optimal Grid Size for Soil Sampling?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EECF89-EB98-48E7-9EAB-179EDF36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8" y="1256154"/>
            <a:ext cx="3219150" cy="20673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ADAD275-F71E-44B0-9E14-09553261C476}"/>
              </a:ext>
            </a:extLst>
          </p:cNvPr>
          <p:cNvSpPr txBox="1"/>
          <p:nvPr/>
        </p:nvSpPr>
        <p:spPr>
          <a:xfrm>
            <a:off x="1276207" y="3349837"/>
            <a:ext cx="206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1.0 ac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AD3F8-A418-47A6-A5CF-8867249E8E08}"/>
              </a:ext>
            </a:extLst>
          </p:cNvPr>
          <p:cNvSpPr txBox="1"/>
          <p:nvPr/>
        </p:nvSpPr>
        <p:spPr>
          <a:xfrm>
            <a:off x="5525975" y="3370337"/>
            <a:ext cx="144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 ac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32CC4EE-24DB-46DA-BE2F-EB5811577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53" y="1229503"/>
            <a:ext cx="3272491" cy="20939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1553707-84C4-4E28-BFFB-D80A61185D5C}"/>
              </a:ext>
            </a:extLst>
          </p:cNvPr>
          <p:cNvSpPr txBox="1"/>
          <p:nvPr/>
        </p:nvSpPr>
        <p:spPr>
          <a:xfrm>
            <a:off x="9412487" y="3397330"/>
            <a:ext cx="150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5.0 ac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22C24AA-FC96-4902-8523-53818D1D0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959" y="1256154"/>
            <a:ext cx="3272491" cy="207766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D44D197-2C70-4186-8746-FB8EDF27958F}"/>
              </a:ext>
            </a:extLst>
          </p:cNvPr>
          <p:cNvSpPr txBox="1"/>
          <p:nvPr/>
        </p:nvSpPr>
        <p:spPr>
          <a:xfrm>
            <a:off x="3455330" y="6201478"/>
            <a:ext cx="142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7.5 ac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8FCCC68-6C7F-45B2-BD49-7D9D9FA7D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074" y="4045496"/>
            <a:ext cx="3281484" cy="20939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1FD6BF7-8CA3-45A2-A609-BEEAE582400C}"/>
              </a:ext>
            </a:extLst>
          </p:cNvPr>
          <p:cNvSpPr txBox="1"/>
          <p:nvPr/>
        </p:nvSpPr>
        <p:spPr>
          <a:xfrm>
            <a:off x="7401333" y="620147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10.0 ac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99D8C6-ADD1-41E0-9EC0-95863C39E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341" y="4041875"/>
            <a:ext cx="3281485" cy="209761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5934BE-75B1-44A5-8EDA-0AB5AE870C76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55490DD-FFDA-4701-B9E8-7F34F16671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032916"/>
              </p:ext>
            </p:extLst>
          </p:nvPr>
        </p:nvGraphicFramePr>
        <p:xfrm>
          <a:off x="1341120" y="2002309"/>
          <a:ext cx="9509760" cy="3474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8335">
                  <a:extLst>
                    <a:ext uri="{9D8B030D-6E8A-4147-A177-3AD203B41FA5}">
                      <a16:colId xmlns:a16="http://schemas.microsoft.com/office/drawing/2014/main" val="584959129"/>
                    </a:ext>
                  </a:extLst>
                </a:gridCol>
                <a:gridCol w="1551709">
                  <a:extLst>
                    <a:ext uri="{9D8B030D-6E8A-4147-A177-3AD203B41FA5}">
                      <a16:colId xmlns:a16="http://schemas.microsoft.com/office/drawing/2014/main" val="98481016"/>
                    </a:ext>
                  </a:extLst>
                </a:gridCol>
                <a:gridCol w="2244436">
                  <a:extLst>
                    <a:ext uri="{9D8B030D-6E8A-4147-A177-3AD203B41FA5}">
                      <a16:colId xmlns:a16="http://schemas.microsoft.com/office/drawing/2014/main" val="1805512931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6810813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00316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Grid Size (ac)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#samples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Soil Sampling/</a:t>
                      </a:r>
                    </a:p>
                    <a:p>
                      <a:pPr algn="ctr"/>
                      <a:r>
                        <a:rPr lang="en-US" sz="2400" dirty="0"/>
                        <a:t>Labor Costs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Sample Analysis Costs 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Cost</a:t>
                      </a:r>
                    </a:p>
                    <a:p>
                      <a:pPr algn="ctr"/>
                      <a:r>
                        <a:rPr lang="en-US" sz="2400" dirty="0"/>
                        <a:t>($)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61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411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855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185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4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544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4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C83B2-AE6B-E2CD-6EF1-C20514785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" b="99044" l="5941" r="95474">
                        <a14:foregroundMark x1="11598" y1="25546" x2="11598" y2="25546"/>
                        <a14:foregroundMark x1="47242" y1="6284" x2="47242" y2="6284"/>
                        <a14:foregroundMark x1="71711" y1="5874" x2="71711" y2="5874"/>
                        <a14:foregroundMark x1="56436" y1="16803" x2="43281" y2="22814"/>
                        <a14:foregroundMark x1="43281" y1="22814" x2="45403" y2="41940"/>
                        <a14:foregroundMark x1="45403" y1="41940" x2="49222" y2="43306"/>
                        <a14:foregroundMark x1="5516" y1="65847" x2="6082" y2="88798"/>
                        <a14:foregroundMark x1="6082" y1="88798" x2="10581" y2="97266"/>
                        <a14:foregroundMark x1="6082" y1="30055" x2="6223" y2="92486"/>
                        <a14:foregroundMark x1="94201" y1="93716" x2="95050" y2="18443"/>
                        <a14:foregroundMark x1="87836" y1="23634" x2="72984" y2="25820"/>
                        <a14:foregroundMark x1="72984" y1="25820" x2="77086" y2="40164"/>
                        <a14:foregroundMark x1="77086" y1="40164" x2="77086" y2="40164"/>
                        <a14:foregroundMark x1="54173" y1="1913" x2="63932" y2="1366"/>
                        <a14:foregroundMark x1="63932" y1="1366" x2="69873" y2="3825"/>
                        <a14:foregroundMark x1="73267" y1="8743" x2="81895" y2="3142"/>
                        <a14:foregroundMark x1="81895" y1="3142" x2="93069" y2="6831"/>
                        <a14:foregroundMark x1="93069" y1="6831" x2="95474" y2="15710"/>
                        <a14:foregroundMark x1="95474" y1="15710" x2="95332" y2="19126"/>
                        <a14:backgroundMark x1="12447" y1="98497" x2="12447" y2="98497"/>
                        <a14:backgroundMark x1="9760" y1="98497" x2="68317" y2="99590"/>
                        <a14:backgroundMark x1="68317" y1="99590" x2="78784" y2="99454"/>
                        <a14:backgroundMark x1="78784" y1="99454" x2="85997" y2="99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236" y="1102851"/>
            <a:ext cx="5247527" cy="54330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BC648C7-72B9-B314-5693-D1E1D5CB2723}"/>
              </a:ext>
            </a:extLst>
          </p:cNvPr>
          <p:cNvGrpSpPr/>
          <p:nvPr/>
        </p:nvGrpSpPr>
        <p:grpSpPr>
          <a:xfrm>
            <a:off x="7860423" y="1639999"/>
            <a:ext cx="214634" cy="4508286"/>
            <a:chOff x="6925892" y="2666004"/>
            <a:chExt cx="113122" cy="236138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A44BC09-83E4-514E-3AB1-0CF473B91A8D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9F58CD9-ADBA-C886-23F4-367EB5435FEC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B3148BC-E67C-054C-8699-04D810315710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6FC7132-8755-550D-C746-65406B526463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E3E1E18-A0B9-30C0-2320-E2A628C5829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4955B83-EC52-76E8-B0FA-9CC87786D327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4959D3D-8F4B-6DFA-4BEA-8DB5C9875EA3}"/>
                </a:ext>
              </a:extLst>
            </p:cNvPr>
            <p:cNvSpPr/>
            <p:nvPr/>
          </p:nvSpPr>
          <p:spPr>
            <a:xfrm>
              <a:off x="6925892" y="266600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02D59C-2A38-75D5-5FA5-0869A01A0DF7}"/>
              </a:ext>
            </a:extLst>
          </p:cNvPr>
          <p:cNvGrpSpPr/>
          <p:nvPr/>
        </p:nvGrpSpPr>
        <p:grpSpPr>
          <a:xfrm>
            <a:off x="7144756" y="1647718"/>
            <a:ext cx="228398" cy="4500567"/>
            <a:chOff x="6925893" y="2670047"/>
            <a:chExt cx="120376" cy="235734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C98380-DCC2-4DF6-8626-B8D82C4FFDCC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CCF74BD-845E-99D1-4856-8430FF5E3BA9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3735A0-4839-EA89-54AD-6FC0EFC56A0C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73C94B9-27A4-242C-97E7-5226E5F61065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07EF9F-9302-828B-EBD9-568DCDB0D1E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5BFC042-C84F-55CE-B00B-1FE0A6AC65B5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9A5821-2A3B-59A6-C4D6-6C8811434138}"/>
                </a:ext>
              </a:extLst>
            </p:cNvPr>
            <p:cNvSpPr/>
            <p:nvPr/>
          </p:nvSpPr>
          <p:spPr>
            <a:xfrm>
              <a:off x="6933148" y="267004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CD0E85-C996-078F-F50D-DAD0CB69851F}"/>
              </a:ext>
            </a:extLst>
          </p:cNvPr>
          <p:cNvGrpSpPr/>
          <p:nvPr/>
        </p:nvGrpSpPr>
        <p:grpSpPr>
          <a:xfrm>
            <a:off x="6439930" y="1649085"/>
            <a:ext cx="216091" cy="4493309"/>
            <a:chOff x="6925893" y="2673849"/>
            <a:chExt cx="113890" cy="235354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959216-6EF2-7881-1614-5AB69C5FC8A7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7952BC-DBA8-52ED-DBDC-67FDF91A0C88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5E86648-D2D1-2474-6968-1B546CFCEC57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D4CA76-DC80-2DED-6CE5-F1B8536A5D7D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26E47F-2D4A-BDD9-559E-5E182B6ABDBD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CD5BA6D-5F52-DF2B-1CBE-3E028FCB43B9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7046880-8D9F-B1C7-705E-42BA48ACAE2C}"/>
                </a:ext>
              </a:extLst>
            </p:cNvPr>
            <p:cNvSpPr/>
            <p:nvPr/>
          </p:nvSpPr>
          <p:spPr>
            <a:xfrm>
              <a:off x="6926662" y="2673849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7B01E69-88AD-8CE4-4A00-0A38C97E1961}"/>
              </a:ext>
            </a:extLst>
          </p:cNvPr>
          <p:cNvGrpSpPr/>
          <p:nvPr/>
        </p:nvGrpSpPr>
        <p:grpSpPr>
          <a:xfrm>
            <a:off x="5724257" y="1654241"/>
            <a:ext cx="214634" cy="4482260"/>
            <a:chOff x="6925892" y="2679636"/>
            <a:chExt cx="113122" cy="234775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A70617-8B8C-8EA0-D646-512B66716CD3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8A962F-1B87-75D0-BD6C-20F033D1B313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4B8EEE-22BA-57A3-E71B-55A7B585D251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919F70-726E-D5CA-0279-EA46AAF9031C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6B1831-D953-854A-6643-89A844843F07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26E8DB4-DCAA-64AA-4238-93FDB12E0EC8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6A9046-731B-C417-E536-144ABFB2DB77}"/>
                </a:ext>
              </a:extLst>
            </p:cNvPr>
            <p:cNvSpPr/>
            <p:nvPr/>
          </p:nvSpPr>
          <p:spPr>
            <a:xfrm>
              <a:off x="6925892" y="26796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1AD856-456F-DECA-C034-CBDB9DD2D6EE}"/>
              </a:ext>
            </a:extLst>
          </p:cNvPr>
          <p:cNvGrpSpPr/>
          <p:nvPr/>
        </p:nvGrpSpPr>
        <p:grpSpPr>
          <a:xfrm>
            <a:off x="5004733" y="2361698"/>
            <a:ext cx="251620" cy="3774803"/>
            <a:chOff x="6921003" y="3050194"/>
            <a:chExt cx="132615" cy="197719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28139D-FE28-4194-A6B5-88DCA4D70FC3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B48BD7-3122-94BF-62C5-9436B5C988DA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7D6AD1-6C93-2763-CF3A-2F05AE21D16D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5B527EA-4AE8-E092-BB9D-13D696CD0996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183942-6F79-A0CB-30BF-6B154EAFFD83}"/>
                </a:ext>
              </a:extLst>
            </p:cNvPr>
            <p:cNvSpPr/>
            <p:nvPr/>
          </p:nvSpPr>
          <p:spPr>
            <a:xfrm>
              <a:off x="6940497" y="3449088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EEFCBDF-1B6D-CB56-BB4A-87C33ED96F35}"/>
                </a:ext>
              </a:extLst>
            </p:cNvPr>
            <p:cNvSpPr/>
            <p:nvPr/>
          </p:nvSpPr>
          <p:spPr>
            <a:xfrm>
              <a:off x="6921003" y="305019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9EA600-5E2D-7FA7-F5F4-36AC3269E3DB}"/>
              </a:ext>
            </a:extLst>
          </p:cNvPr>
          <p:cNvGrpSpPr/>
          <p:nvPr/>
        </p:nvGrpSpPr>
        <p:grpSpPr>
          <a:xfrm>
            <a:off x="4276628" y="2326526"/>
            <a:ext cx="269694" cy="3809976"/>
            <a:chOff x="6911591" y="3031771"/>
            <a:chExt cx="142141" cy="19956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D895FE-9445-D296-0C6A-88BFA142C16C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FA1E7A-9797-AD5E-F0F5-F52031109EE5}"/>
                </a:ext>
              </a:extLst>
            </p:cNvPr>
            <p:cNvSpPr/>
            <p:nvPr/>
          </p:nvSpPr>
          <p:spPr>
            <a:xfrm>
              <a:off x="6911591" y="453030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5D42D6-CFEF-E579-92D1-55A89BB23B82}"/>
                </a:ext>
              </a:extLst>
            </p:cNvPr>
            <p:cNvSpPr/>
            <p:nvPr/>
          </p:nvSpPr>
          <p:spPr>
            <a:xfrm>
              <a:off x="6940611" y="4188618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EEEEF8-0DD0-ACF9-8F34-292F72E82663}"/>
                </a:ext>
              </a:extLst>
            </p:cNvPr>
            <p:cNvSpPr/>
            <p:nvPr/>
          </p:nvSpPr>
          <p:spPr>
            <a:xfrm>
              <a:off x="6939381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2D8168-2E2F-D19E-4BAD-FF1FDCB17C22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F90E4F-CCCA-936C-B541-BA8C30A1C197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E136E2-47C0-4785-FF46-E8CA154F0B3D}"/>
              </a:ext>
            </a:extLst>
          </p:cNvPr>
          <p:cNvGrpSpPr/>
          <p:nvPr/>
        </p:nvGrpSpPr>
        <p:grpSpPr>
          <a:xfrm>
            <a:off x="4438513" y="3428620"/>
            <a:ext cx="3546795" cy="187382"/>
            <a:chOff x="1014406" y="6091574"/>
            <a:chExt cx="1860823" cy="10315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E0341D-60A8-3A57-1C66-227F75088EE1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3500473-7E9A-BC80-C34F-022ACFAAEDD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9C8B830-7F38-B1DA-6167-4D16DFBB7069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716D39E-AA89-45A2-CDD5-B30C8ECEE66A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FFCA560-FD0D-C862-D168-67286944A095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D79245-2800-A180-5751-99627AEEB3BC}"/>
              </a:ext>
            </a:extLst>
          </p:cNvPr>
          <p:cNvGrpSpPr/>
          <p:nvPr/>
        </p:nvGrpSpPr>
        <p:grpSpPr>
          <a:xfrm>
            <a:off x="4546319" y="4133704"/>
            <a:ext cx="3391114" cy="616570"/>
            <a:chOff x="1096084" y="5851126"/>
            <a:chExt cx="1779145" cy="33942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C7DBD27-3B33-5C7C-D343-8B4010A3DCE1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A5E4BDA-0D36-E1A0-F325-02BC9359F101}"/>
                </a:ext>
              </a:extLst>
            </p:cNvPr>
            <p:cNvGrpSpPr/>
            <p:nvPr/>
          </p:nvGrpSpPr>
          <p:grpSpPr>
            <a:xfrm>
              <a:off x="1096084" y="5851126"/>
              <a:ext cx="1184785" cy="339429"/>
              <a:chOff x="1096084" y="5851126"/>
              <a:chExt cx="1184785" cy="33942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ECF27F8-DA76-7111-004E-203BB52A40CF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1434D22-8FAE-19E7-D79F-0DC66BA9DD64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8431875-1732-5C84-CFCF-BD12E8B9386D}"/>
                  </a:ext>
                </a:extLst>
              </p:cNvPr>
              <p:cNvSpPr/>
              <p:nvPr/>
            </p:nvSpPr>
            <p:spPr>
              <a:xfrm>
                <a:off x="1096084" y="5851126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02E78CE-5CF1-4E8C-C234-F577291FEB5C}"/>
              </a:ext>
            </a:extLst>
          </p:cNvPr>
          <p:cNvGrpSpPr/>
          <p:nvPr/>
        </p:nvGrpSpPr>
        <p:grpSpPr>
          <a:xfrm>
            <a:off x="4419226" y="5684351"/>
            <a:ext cx="3546795" cy="187382"/>
            <a:chOff x="1014406" y="6091574"/>
            <a:chExt cx="1860823" cy="103156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FFDC40E-14E6-E4F2-73BE-69361F49B537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385C98E-C06E-D495-0F95-DE12281A285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5441599-9FF4-72A5-315D-6608CFE26DD8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B091193-E790-A087-F200-9F99FCA70010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926E58D-BC8C-3B0A-85C7-75D90892C9D6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E40780A-5737-FBE7-FDE1-3F079550BC3B}"/>
              </a:ext>
            </a:extLst>
          </p:cNvPr>
          <p:cNvGrpSpPr/>
          <p:nvPr/>
        </p:nvGrpSpPr>
        <p:grpSpPr>
          <a:xfrm>
            <a:off x="4459215" y="2291960"/>
            <a:ext cx="3546795" cy="187382"/>
            <a:chOff x="1014406" y="6091574"/>
            <a:chExt cx="1860823" cy="10315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E470670-A5F3-F851-E59A-0C6042777E45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3756CB2-9D9D-3CA5-0EC2-5B59D096F7D5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EC2E143-B228-49F7-3597-BEF69F02DDDB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D0F8687-0E79-1C22-BEF1-6F9E77760278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B41428A-B637-1E7C-CCE7-D06B53A91E13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F267FF56-DD8C-4B17-C140-5D13339B0EF7}"/>
              </a:ext>
            </a:extLst>
          </p:cNvPr>
          <p:cNvSpPr/>
          <p:nvPr/>
        </p:nvSpPr>
        <p:spPr>
          <a:xfrm>
            <a:off x="7585860" y="541271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C26DDD9-4C1C-C881-7A5B-BF977905B641}"/>
              </a:ext>
            </a:extLst>
          </p:cNvPr>
          <p:cNvSpPr/>
          <p:nvPr/>
        </p:nvSpPr>
        <p:spPr>
          <a:xfrm>
            <a:off x="5989509" y="544076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317897C-31AE-7909-EDC6-D0D1436C8BA7}"/>
              </a:ext>
            </a:extLst>
          </p:cNvPr>
          <p:cNvSpPr/>
          <p:nvPr/>
        </p:nvSpPr>
        <p:spPr>
          <a:xfrm>
            <a:off x="7034868" y="508284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EBF7D96-B869-3ECE-9EB6-30699B0DA5CF}"/>
              </a:ext>
            </a:extLst>
          </p:cNvPr>
          <p:cNvSpPr/>
          <p:nvPr/>
        </p:nvSpPr>
        <p:spPr>
          <a:xfrm>
            <a:off x="7585860" y="38376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DF6EA34-19C7-0E96-AF9D-C89C9ABEF6DA}"/>
              </a:ext>
            </a:extLst>
          </p:cNvPr>
          <p:cNvSpPr/>
          <p:nvPr/>
        </p:nvSpPr>
        <p:spPr>
          <a:xfrm>
            <a:off x="4546809" y="49408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351E231-174D-7469-3D30-E95BCFA9E086}"/>
              </a:ext>
            </a:extLst>
          </p:cNvPr>
          <p:cNvSpPr/>
          <p:nvPr/>
        </p:nvSpPr>
        <p:spPr>
          <a:xfrm>
            <a:off x="4371197" y="539983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F8DCEC4-14D0-888B-DE01-4B21B3970C49}"/>
              </a:ext>
            </a:extLst>
          </p:cNvPr>
          <p:cNvSpPr/>
          <p:nvPr/>
        </p:nvSpPr>
        <p:spPr>
          <a:xfrm>
            <a:off x="6006729" y="380920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DBF7C81-2DFC-EA70-8587-AE320476DC6B}"/>
              </a:ext>
            </a:extLst>
          </p:cNvPr>
          <p:cNvSpPr/>
          <p:nvPr/>
        </p:nvSpPr>
        <p:spPr>
          <a:xfrm>
            <a:off x="7141358" y="286598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209E820-E927-1F3E-5F89-C280871A0E11}"/>
              </a:ext>
            </a:extLst>
          </p:cNvPr>
          <p:cNvSpPr/>
          <p:nvPr/>
        </p:nvSpPr>
        <p:spPr>
          <a:xfrm>
            <a:off x="7007772" y="315000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A39DF5F-E5D3-7319-2284-0B928162E33D}"/>
              </a:ext>
            </a:extLst>
          </p:cNvPr>
          <p:cNvSpPr/>
          <p:nvPr/>
        </p:nvSpPr>
        <p:spPr>
          <a:xfrm>
            <a:off x="4902798" y="2866509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2375954-5420-BA2C-B5F4-DB348C13B2B1}"/>
              </a:ext>
            </a:extLst>
          </p:cNvPr>
          <p:cNvSpPr/>
          <p:nvPr/>
        </p:nvSpPr>
        <p:spPr>
          <a:xfrm>
            <a:off x="7114262" y="50819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C1DC3CB-71DA-9269-42D8-F02F2DDDF20A}"/>
              </a:ext>
            </a:extLst>
          </p:cNvPr>
          <p:cNvSpPr/>
          <p:nvPr/>
        </p:nvSpPr>
        <p:spPr>
          <a:xfrm>
            <a:off x="5076088" y="509554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330AFEA-51DD-4AA7-EA81-1AE3E07654D8}"/>
              </a:ext>
            </a:extLst>
          </p:cNvPr>
          <p:cNvSpPr/>
          <p:nvPr/>
        </p:nvSpPr>
        <p:spPr>
          <a:xfrm>
            <a:off x="5989509" y="2233564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457082A-9C0E-EF42-93DC-32E2A7D9B102}"/>
              </a:ext>
            </a:extLst>
          </p:cNvPr>
          <p:cNvSpPr/>
          <p:nvPr/>
        </p:nvSpPr>
        <p:spPr>
          <a:xfrm>
            <a:off x="7564342" y="2194366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18D1D9F-5031-BF57-9A62-F5AB1952C072}"/>
              </a:ext>
            </a:extLst>
          </p:cNvPr>
          <p:cNvSpPr/>
          <p:nvPr/>
        </p:nvSpPr>
        <p:spPr>
          <a:xfrm>
            <a:off x="7743374" y="122304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14A80E0-E767-F6B6-0E87-4B1EA46FD41F}"/>
              </a:ext>
            </a:extLst>
          </p:cNvPr>
          <p:cNvSpPr/>
          <p:nvPr/>
        </p:nvSpPr>
        <p:spPr>
          <a:xfrm>
            <a:off x="7007772" y="121542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41A2CF1-4401-E0F8-3806-D6E28597DB84}"/>
              </a:ext>
            </a:extLst>
          </p:cNvPr>
          <p:cNvSpPr/>
          <p:nvPr/>
        </p:nvSpPr>
        <p:spPr>
          <a:xfrm>
            <a:off x="6639971" y="118555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3F39D20-C9EB-4F0A-A15C-7988FE7345F6}"/>
              </a:ext>
            </a:extLst>
          </p:cNvPr>
          <p:cNvSpPr txBox="1"/>
          <p:nvPr/>
        </p:nvSpPr>
        <p:spPr>
          <a:xfrm>
            <a:off x="186879" y="2823588"/>
            <a:ext cx="3452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randview Display" panose="020B0502040204020203" pitchFamily="34" charset="0"/>
              </a:rPr>
              <a:t>Soil sampling points from all grid sizes (1.0, 2.5, 5.0, 7.5 and 10.0 ac) were combined plus additional soil samples taken as required.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300192-0A66-492E-A719-41631B687B4F}"/>
              </a:ext>
            </a:extLst>
          </p:cNvPr>
          <p:cNvSpPr txBox="1"/>
          <p:nvPr/>
        </p:nvSpPr>
        <p:spPr>
          <a:xfrm>
            <a:off x="8688437" y="3006811"/>
            <a:ext cx="3452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randview Display" panose="020B0502040204020203" pitchFamily="34" charset="0"/>
              </a:rPr>
              <a:t>This high-density sampling map </a:t>
            </a:r>
          </a:p>
          <a:p>
            <a:r>
              <a:rPr lang="en-US" sz="2400" dirty="0">
                <a:latin typeface="Grandview Display" panose="020B0502040204020203" pitchFamily="34" charset="0"/>
              </a:rPr>
              <a:t>(2-4 samples/ac) was assumed to represent actual nutrient variability.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D8908C0-B709-4E58-B3D9-04EB0FD817BD}"/>
              </a:ext>
            </a:extLst>
          </p:cNvPr>
          <p:cNvGrpSpPr/>
          <p:nvPr/>
        </p:nvGrpSpPr>
        <p:grpSpPr>
          <a:xfrm>
            <a:off x="3926496" y="4843330"/>
            <a:ext cx="3546795" cy="187382"/>
            <a:chOff x="1014406" y="6091574"/>
            <a:chExt cx="1860823" cy="10315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A77EE66-9190-42AE-AF8E-5E1068F2E4D0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0CFFE24-2ED5-41F8-9F25-CCD8075ABBD8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AC994AC1-95DB-4B75-A74A-62B3F6F65804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C408340-9402-476E-9317-8C27E1024A8D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B72F723-DEB4-446D-8047-EEF356D8B1D4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DBCD18-93D9-470D-BE1F-7D661751B0F4}"/>
              </a:ext>
            </a:extLst>
          </p:cNvPr>
          <p:cNvGrpSpPr/>
          <p:nvPr/>
        </p:nvGrpSpPr>
        <p:grpSpPr>
          <a:xfrm>
            <a:off x="4175025" y="2683798"/>
            <a:ext cx="3546795" cy="187382"/>
            <a:chOff x="1014406" y="6091574"/>
            <a:chExt cx="1860823" cy="10315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F2A1DCB-866C-4AE2-B871-05422D04D58B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4A8BC2A-11CC-4817-B78E-303BDC18AE05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98CF71A-16CC-4A51-8BFC-DA06A52B3164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AA85DCE-C62A-4091-B4B9-6402B6F53A5C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C3E19EB-573C-435E-A8A1-31120366B579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128288A-3676-4D01-9CF6-ABFDB36EC0C7}"/>
              </a:ext>
            </a:extLst>
          </p:cNvPr>
          <p:cNvGrpSpPr/>
          <p:nvPr/>
        </p:nvGrpSpPr>
        <p:grpSpPr>
          <a:xfrm>
            <a:off x="3931266" y="3528920"/>
            <a:ext cx="3546795" cy="187382"/>
            <a:chOff x="1014406" y="6091574"/>
            <a:chExt cx="1860823" cy="103156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511D29E-3D7C-4781-838B-373A2063628F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1F530EF-08D1-49B1-B8F9-38789C0D0BD1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1525F9A0-5EB4-4E10-92DC-EB3E257752C3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4A9D079B-126E-4EE4-9C24-7F493B53854D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F194AFF-1650-4A0F-BEEC-FF8C53274C74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F02948E-18CE-40A3-B3B7-14C0893A610C}"/>
              </a:ext>
            </a:extLst>
          </p:cNvPr>
          <p:cNvGrpSpPr/>
          <p:nvPr/>
        </p:nvGrpSpPr>
        <p:grpSpPr>
          <a:xfrm>
            <a:off x="3926881" y="4179721"/>
            <a:ext cx="3546795" cy="187382"/>
            <a:chOff x="1014406" y="6091574"/>
            <a:chExt cx="1860823" cy="103156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DEE09CC-15C3-447F-A823-015798436167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656FAC9C-D1AC-4F6D-B9B5-282B5706F362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00763DF-E610-46F7-95C7-50FD7D8DB611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C5224C2C-EE97-4221-8623-652C6082B0C5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9FDF33A8-86BB-4942-A941-D55A5B2DFBBE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AEFD6FC-3345-4057-9336-8038B6819B92}"/>
              </a:ext>
            </a:extLst>
          </p:cNvPr>
          <p:cNvGrpSpPr/>
          <p:nvPr/>
        </p:nvGrpSpPr>
        <p:grpSpPr>
          <a:xfrm>
            <a:off x="3946168" y="5541211"/>
            <a:ext cx="3546795" cy="187382"/>
            <a:chOff x="1014406" y="6091574"/>
            <a:chExt cx="1860823" cy="103156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73DFBE9-E65C-4B38-A952-8653590FE9CD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446534EA-35DA-419B-A809-6B5D4EC1C2DF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6CAAF723-E49A-4C5D-B9ED-14CA30EDA8AB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42B72BC-13F4-4451-AD3D-CA7839612979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6520DD73-FFCE-4268-904A-EB8CF93E9845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82B3348-1AF4-4611-8820-7AD1ED095989}"/>
              </a:ext>
            </a:extLst>
          </p:cNvPr>
          <p:cNvGrpSpPr/>
          <p:nvPr/>
        </p:nvGrpSpPr>
        <p:grpSpPr>
          <a:xfrm>
            <a:off x="8145446" y="1681104"/>
            <a:ext cx="228398" cy="4500567"/>
            <a:chOff x="6925893" y="2670047"/>
            <a:chExt cx="120376" cy="2357346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576BA26-7E2A-4820-9E49-2835A7222035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0DEAD14-E971-4648-B576-E1564E332987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B47796D-7C80-486D-BA2C-9DE1BE718642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06C9471-C512-49A9-A435-A9CD1F43917D}"/>
                </a:ext>
              </a:extLst>
            </p:cNvPr>
            <p:cNvSpPr/>
            <p:nvPr/>
          </p:nvSpPr>
          <p:spPr>
            <a:xfrm>
              <a:off x="6925893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77424AD3-6513-4417-8538-CD80B70EBB93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47FC77F-0D49-45D4-9282-3324BCF8188F}"/>
                </a:ext>
              </a:extLst>
            </p:cNvPr>
            <p:cNvSpPr/>
            <p:nvPr/>
          </p:nvSpPr>
          <p:spPr>
            <a:xfrm>
              <a:off x="6925893" y="3031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A77B870-8E6F-4618-A8DA-D4314D84F816}"/>
                </a:ext>
              </a:extLst>
            </p:cNvPr>
            <p:cNvSpPr/>
            <p:nvPr/>
          </p:nvSpPr>
          <p:spPr>
            <a:xfrm>
              <a:off x="6933148" y="267004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EDE91E7-92AF-4500-8B79-E6513840503D}"/>
              </a:ext>
            </a:extLst>
          </p:cNvPr>
          <p:cNvGrpSpPr/>
          <p:nvPr/>
        </p:nvGrpSpPr>
        <p:grpSpPr>
          <a:xfrm>
            <a:off x="4641380" y="6098321"/>
            <a:ext cx="3546795" cy="187382"/>
            <a:chOff x="1014406" y="6091574"/>
            <a:chExt cx="1860823" cy="103156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C5E78E5-A28A-4496-BF8A-A93AE30BD4CB}"/>
                </a:ext>
              </a:extLst>
            </p:cNvPr>
            <p:cNvSpPr/>
            <p:nvPr/>
          </p:nvSpPr>
          <p:spPr>
            <a:xfrm>
              <a:off x="2762108" y="609157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EBA391F8-4B0F-4A39-9B46-4420FD872C63}"/>
                </a:ext>
              </a:extLst>
            </p:cNvPr>
            <p:cNvGrpSpPr/>
            <p:nvPr/>
          </p:nvGrpSpPr>
          <p:grpSpPr>
            <a:xfrm>
              <a:off x="1014406" y="6091574"/>
              <a:ext cx="1266463" cy="103156"/>
              <a:chOff x="1014406" y="6091574"/>
              <a:chExt cx="1266463" cy="10315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01A0D63-42F3-4070-99BA-24763C6E5FF3}"/>
                  </a:ext>
                </a:extLst>
              </p:cNvPr>
              <p:cNvSpPr/>
              <p:nvPr/>
            </p:nvSpPr>
            <p:spPr>
              <a:xfrm>
                <a:off x="216774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6FC24DA2-C757-462C-8D4A-A256749215E0}"/>
                  </a:ext>
                </a:extLst>
              </p:cNvPr>
              <p:cNvSpPr/>
              <p:nvPr/>
            </p:nvSpPr>
            <p:spPr>
              <a:xfrm>
                <a:off x="1573388" y="6091574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35E6F9B-3B20-42EF-AC39-66C49C0D7867}"/>
                  </a:ext>
                </a:extLst>
              </p:cNvPr>
              <p:cNvSpPr/>
              <p:nvPr/>
            </p:nvSpPr>
            <p:spPr>
              <a:xfrm>
                <a:off x="1014406" y="6095749"/>
                <a:ext cx="113121" cy="989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CBA1C02-B3B0-4683-9331-B7A9EAAD40E4}"/>
              </a:ext>
            </a:extLst>
          </p:cNvPr>
          <p:cNvGrpSpPr/>
          <p:nvPr/>
        </p:nvGrpSpPr>
        <p:grpSpPr>
          <a:xfrm>
            <a:off x="3846967" y="2679211"/>
            <a:ext cx="251584" cy="3457290"/>
            <a:chOff x="6925893" y="3216504"/>
            <a:chExt cx="132596" cy="1810889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DCC852B-8F75-4A89-BC51-DE4CE54A26BF}"/>
                </a:ext>
              </a:extLst>
            </p:cNvPr>
            <p:cNvSpPr/>
            <p:nvPr/>
          </p:nvSpPr>
          <p:spPr>
            <a:xfrm>
              <a:off x="6925893" y="4928412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74590AE-7731-4A5E-9EA4-7DB57960D464}"/>
                </a:ext>
              </a:extLst>
            </p:cNvPr>
            <p:cNvSpPr/>
            <p:nvPr/>
          </p:nvSpPr>
          <p:spPr>
            <a:xfrm>
              <a:off x="6925893" y="4538771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1DEFC8E-F42D-491A-8468-780E89B7432B}"/>
                </a:ext>
              </a:extLst>
            </p:cNvPr>
            <p:cNvSpPr/>
            <p:nvPr/>
          </p:nvSpPr>
          <p:spPr>
            <a:xfrm>
              <a:off x="6925893" y="4172127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F2F2071-0CC7-472E-BC15-533E97201E65}"/>
                </a:ext>
              </a:extLst>
            </p:cNvPr>
            <p:cNvSpPr/>
            <p:nvPr/>
          </p:nvSpPr>
          <p:spPr>
            <a:xfrm>
              <a:off x="6939381" y="3805483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A6E8FC38-5BF6-4627-ACF4-EAE0B69CB814}"/>
                </a:ext>
              </a:extLst>
            </p:cNvPr>
            <p:cNvSpPr/>
            <p:nvPr/>
          </p:nvSpPr>
          <p:spPr>
            <a:xfrm>
              <a:off x="6925893" y="3429736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1846F895-FA58-4FD2-866E-81F71D20AB61}"/>
                </a:ext>
              </a:extLst>
            </p:cNvPr>
            <p:cNvSpPr/>
            <p:nvPr/>
          </p:nvSpPr>
          <p:spPr>
            <a:xfrm>
              <a:off x="6945368" y="3216504"/>
              <a:ext cx="113121" cy="989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A19071D3-787D-4DC8-97BC-FC751F7ACDC4}"/>
              </a:ext>
            </a:extLst>
          </p:cNvPr>
          <p:cNvSpPr/>
          <p:nvPr/>
        </p:nvSpPr>
        <p:spPr>
          <a:xfrm>
            <a:off x="4749186" y="5676766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E30838E4-1790-44F1-89B9-FE5CA06D016C}"/>
              </a:ext>
            </a:extLst>
          </p:cNvPr>
          <p:cNvSpPr/>
          <p:nvPr/>
        </p:nvSpPr>
        <p:spPr>
          <a:xfrm>
            <a:off x="4836306" y="510685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73BA2417-6C13-445C-9037-F60ECC96F316}"/>
              </a:ext>
            </a:extLst>
          </p:cNvPr>
          <p:cNvSpPr/>
          <p:nvPr/>
        </p:nvSpPr>
        <p:spPr>
          <a:xfrm>
            <a:off x="5395164" y="413997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6F8F670-0EA7-44DC-9794-E6E853E51D1C}"/>
              </a:ext>
            </a:extLst>
          </p:cNvPr>
          <p:cNvSpPr/>
          <p:nvPr/>
        </p:nvSpPr>
        <p:spPr>
          <a:xfrm>
            <a:off x="5435976" y="515049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3570AFF-183D-452E-88FB-88326449B89F}"/>
              </a:ext>
            </a:extLst>
          </p:cNvPr>
          <p:cNvSpPr/>
          <p:nvPr/>
        </p:nvSpPr>
        <p:spPr>
          <a:xfrm>
            <a:off x="5854193" y="2733674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BAF92629-E5C3-44F2-84F4-F0588695CDC1}"/>
              </a:ext>
            </a:extLst>
          </p:cNvPr>
          <p:cNvSpPr/>
          <p:nvPr/>
        </p:nvSpPr>
        <p:spPr>
          <a:xfrm>
            <a:off x="6109720" y="183456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5B44695A-FE53-4F58-95C5-B2E2D227A0B4}"/>
              </a:ext>
            </a:extLst>
          </p:cNvPr>
          <p:cNvSpPr/>
          <p:nvPr/>
        </p:nvSpPr>
        <p:spPr>
          <a:xfrm>
            <a:off x="5290965" y="199608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75845A7-DFE5-4435-8F9B-E4126C9A141B}"/>
              </a:ext>
            </a:extLst>
          </p:cNvPr>
          <p:cNvSpPr/>
          <p:nvPr/>
        </p:nvSpPr>
        <p:spPr>
          <a:xfrm>
            <a:off x="6217036" y="1352050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4C0CF0A5-484C-48F9-81BF-B4D3862F58A4}"/>
              </a:ext>
            </a:extLst>
          </p:cNvPr>
          <p:cNvSpPr/>
          <p:nvPr/>
        </p:nvSpPr>
        <p:spPr>
          <a:xfrm>
            <a:off x="6757837" y="27514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516AC76-9336-4A4D-B15C-A47A34137EFE}"/>
              </a:ext>
            </a:extLst>
          </p:cNvPr>
          <p:cNvSpPr/>
          <p:nvPr/>
        </p:nvSpPr>
        <p:spPr>
          <a:xfrm>
            <a:off x="6762704" y="409361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5E2B4A5-0354-49C2-A1F8-BB5C1271353F}"/>
              </a:ext>
            </a:extLst>
          </p:cNvPr>
          <p:cNvSpPr/>
          <p:nvPr/>
        </p:nvSpPr>
        <p:spPr>
          <a:xfrm>
            <a:off x="6732375" y="4886212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4E194B3D-AFA6-4042-94E7-C0C196EABD65}"/>
              </a:ext>
            </a:extLst>
          </p:cNvPr>
          <p:cNvSpPr/>
          <p:nvPr/>
        </p:nvSpPr>
        <p:spPr>
          <a:xfrm>
            <a:off x="6114466" y="614623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4890E54-4CC6-498E-B5FB-D181CE4FBAFA}"/>
              </a:ext>
            </a:extLst>
          </p:cNvPr>
          <p:cNvSpPr/>
          <p:nvPr/>
        </p:nvSpPr>
        <p:spPr>
          <a:xfrm>
            <a:off x="7496373" y="308367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AF0F60A4-53B5-4E2E-BBD7-0487B2EE3901}"/>
              </a:ext>
            </a:extLst>
          </p:cNvPr>
          <p:cNvSpPr/>
          <p:nvPr/>
        </p:nvSpPr>
        <p:spPr>
          <a:xfrm>
            <a:off x="6068825" y="31416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B8C9642-DFA8-46CB-B74D-7D8A5B012147}"/>
              </a:ext>
            </a:extLst>
          </p:cNvPr>
          <p:cNvSpPr/>
          <p:nvPr/>
        </p:nvSpPr>
        <p:spPr>
          <a:xfrm>
            <a:off x="5714198" y="485809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2607D819-25EA-41FF-B6B5-861068F1FF0B}"/>
              </a:ext>
            </a:extLst>
          </p:cNvPr>
          <p:cNvSpPr/>
          <p:nvPr/>
        </p:nvSpPr>
        <p:spPr>
          <a:xfrm>
            <a:off x="7444234" y="1832545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4CF8AB08-0529-48C7-8241-AFBCB4DD4064}"/>
              </a:ext>
            </a:extLst>
          </p:cNvPr>
          <p:cNvSpPr/>
          <p:nvPr/>
        </p:nvSpPr>
        <p:spPr>
          <a:xfrm>
            <a:off x="6637314" y="1948497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EF54FC9-2611-4C68-81A1-CF833C459228}"/>
              </a:ext>
            </a:extLst>
          </p:cNvPr>
          <p:cNvSpPr/>
          <p:nvPr/>
        </p:nvSpPr>
        <p:spPr>
          <a:xfrm>
            <a:off x="7639362" y="4936538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DC93C63C-8F66-4EB4-B96C-3B56F4656FDB}"/>
              </a:ext>
            </a:extLst>
          </p:cNvPr>
          <p:cNvSpPr/>
          <p:nvPr/>
        </p:nvSpPr>
        <p:spPr>
          <a:xfrm>
            <a:off x="7693176" y="4202183"/>
            <a:ext cx="214632" cy="187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itle 1">
            <a:extLst>
              <a:ext uri="{FF2B5EF4-FFF2-40B4-BE49-F238E27FC236}">
                <a16:creationId xmlns:a16="http://schemas.microsoft.com/office/drawing/2014/main" id="{68C44994-5F9E-49EB-BAA8-CD4BC135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83" y="351898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“Actual”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Nutrient Variability</a:t>
            </a:r>
          </a:p>
        </p:txBody>
      </p:sp>
    </p:spTree>
    <p:extLst>
      <p:ext uri="{BB962C8B-B14F-4D97-AF65-F5344CB8AC3E}">
        <p14:creationId xmlns:p14="http://schemas.microsoft.com/office/powerpoint/2010/main" val="1842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D4EE37-6717-4406-CAF6-272A5742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4" b="97436" l="5459" r="96725">
                        <a14:foregroundMark x1="32424" y1="47821" x2="16703" y2="71923"/>
                        <a14:foregroundMark x1="16703" y1="71923" x2="41485" y2="90128"/>
                        <a14:foregroundMark x1="41485" y1="90128" x2="63646" y2="90641"/>
                        <a14:foregroundMark x1="63646" y1="90641" x2="89083" y2="85513"/>
                        <a14:foregroundMark x1="89083" y1="85513" x2="93559" y2="20897"/>
                        <a14:foregroundMark x1="93559" y1="20897" x2="59389" y2="28974"/>
                        <a14:foregroundMark x1="59389" y1="28974" x2="32860" y2="49872"/>
                        <a14:foregroundMark x1="60044" y1="21923" x2="69541" y2="14872"/>
                        <a14:foregroundMark x1="71616" y1="14359" x2="96725" y2="6282"/>
                        <a14:foregroundMark x1="26747" y1="57436" x2="25546" y2="58974"/>
                        <a14:foregroundMark x1="7860" y1="97436" x2="20197" y2="92564"/>
                        <a14:foregroundMark x1="5459" y1="88846" x2="5459" y2="88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593" y="2131293"/>
            <a:ext cx="3328884" cy="283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E1B6C-5897-491B-F137-71F0EC8DC1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42" y="1505928"/>
            <a:ext cx="176149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90760-ACD9-2D38-7038-CD58776EF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9" b="94560" l="3753" r="95254">
                        <a14:foregroundMark x1="56291" y1="22409" x2="81567" y2="9456"/>
                        <a14:foregroundMark x1="81567" y1="9456" x2="93929" y2="42358"/>
                        <a14:foregroundMark x1="93929" y1="42358" x2="94923" y2="72927"/>
                        <a14:foregroundMark x1="94923" y1="72927" x2="79139" y2="90674"/>
                        <a14:foregroundMark x1="79139" y1="90674" x2="25386" y2="90285"/>
                        <a14:foregroundMark x1="25386" y1="90285" x2="38300" y2="47539"/>
                        <a14:foregroundMark x1="38300" y1="47539" x2="55850" y2="22280"/>
                        <a14:foregroundMark x1="58057" y1="37047" x2="35651" y2="52979"/>
                        <a14:foregroundMark x1="35651" y1="52979" x2="21302" y2="89767"/>
                        <a14:foregroundMark x1="21302" y1="89767" x2="40949" y2="72150"/>
                        <a14:foregroundMark x1="40949" y1="72150" x2="43377" y2="58938"/>
                        <a14:foregroundMark x1="16336" y1="76425" x2="45475" y2="32513"/>
                        <a14:foregroundMark x1="91391" y1="5959" x2="95364" y2="41580"/>
                        <a14:foregroundMark x1="3753" y1="89896" x2="12362" y2="94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866" y="2211108"/>
            <a:ext cx="3219352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AF5F92-1BE1-91B0-5093-7EA7FA796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42" b="96310" l="3650" r="95133">
                        <a14:foregroundMark x1="27544" y1="56107" x2="25111" y2="67303"/>
                        <a14:foregroundMark x1="36947" y1="42621" x2="21128" y2="68957"/>
                        <a14:foregroundMark x1="38385" y1="56107" x2="32080" y2="71756"/>
                        <a14:foregroundMark x1="33186" y1="54580" x2="29646" y2="68575"/>
                        <a14:foregroundMark x1="33407" y1="54071" x2="26549" y2="69720"/>
                        <a14:foregroundMark x1="36726" y1="41858" x2="11726" y2="76845"/>
                        <a14:foregroundMark x1="7190" y1="84478" x2="15487" y2="89949"/>
                        <a14:foregroundMark x1="9403" y1="91603" x2="57080" y2="56870"/>
                        <a14:foregroundMark x1="57080" y1="56870" x2="54978" y2="55344"/>
                        <a14:foregroundMark x1="93363" y1="9669" x2="95133" y2="89567"/>
                        <a14:foregroundMark x1="10398" y1="96310" x2="3650" y2="90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535" y="1948413"/>
            <a:ext cx="3365365" cy="2926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D3F171-BC0A-7988-9150-6F7E5A95E6AB}"/>
              </a:ext>
            </a:extLst>
          </p:cNvPr>
          <p:cNvSpPr txBox="1"/>
          <p:nvPr/>
        </p:nvSpPr>
        <p:spPr>
          <a:xfrm>
            <a:off x="940941" y="5045419"/>
            <a:ext cx="279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Prescription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Map 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(All points representing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accurate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nutrient variability)</a:t>
            </a: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3F079DE6-1EFA-FF68-FDB5-70FEAB7F83FD}"/>
              </a:ext>
            </a:extLst>
          </p:cNvPr>
          <p:cNvSpPr/>
          <p:nvPr/>
        </p:nvSpPr>
        <p:spPr>
          <a:xfrm>
            <a:off x="4177586" y="3369650"/>
            <a:ext cx="365760" cy="27432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s 12">
            <a:extLst>
              <a:ext uri="{FF2B5EF4-FFF2-40B4-BE49-F238E27FC236}">
                <a16:creationId xmlns:a16="http://schemas.microsoft.com/office/drawing/2014/main" id="{B2996827-30B4-8250-CB33-52B0558E6A33}"/>
              </a:ext>
            </a:extLst>
          </p:cNvPr>
          <p:cNvSpPr/>
          <p:nvPr/>
        </p:nvSpPr>
        <p:spPr>
          <a:xfrm>
            <a:off x="8138669" y="3186770"/>
            <a:ext cx="548640" cy="4572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A182A35-086B-2987-40BD-C226EFD20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96328"/>
              </p:ext>
            </p:extLst>
          </p:nvPr>
        </p:nvGraphicFramePr>
        <p:xfrm>
          <a:off x="8988953" y="5746963"/>
          <a:ext cx="1408391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8391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Under Applied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64667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D2F630E-47AA-4D6A-ADEF-0F6679F6E72A}"/>
              </a:ext>
            </a:extLst>
          </p:cNvPr>
          <p:cNvSpPr txBox="1"/>
          <p:nvPr/>
        </p:nvSpPr>
        <p:spPr>
          <a:xfrm>
            <a:off x="5378879" y="5045419"/>
            <a:ext cx="2055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Prescription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Map (2.5 ac grid sampling)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E05195-4FAB-463C-8143-1FCD616A4E94}"/>
              </a:ext>
            </a:extLst>
          </p:cNvPr>
          <p:cNvSpPr txBox="1"/>
          <p:nvPr/>
        </p:nvSpPr>
        <p:spPr>
          <a:xfrm>
            <a:off x="8551535" y="5045418"/>
            <a:ext cx="358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Map showing on-target, under- and over-application areas</a:t>
            </a:r>
          </a:p>
        </p:txBody>
      </p:sp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5D96D219-84E3-4382-819C-12C1F01D0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612297"/>
              </p:ext>
            </p:extLst>
          </p:nvPr>
        </p:nvGraphicFramePr>
        <p:xfrm>
          <a:off x="9927534" y="1527671"/>
          <a:ext cx="12801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On-Target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188422"/>
                  </a:ext>
                </a:extLst>
              </a:tr>
            </a:tbl>
          </a:graphicData>
        </a:graphic>
      </p:graphicFrame>
      <p:graphicFrame>
        <p:nvGraphicFramePr>
          <p:cNvPr id="18" name="Table 14">
            <a:extLst>
              <a:ext uri="{FF2B5EF4-FFF2-40B4-BE49-F238E27FC236}">
                <a16:creationId xmlns:a16="http://schemas.microsoft.com/office/drawing/2014/main" id="{19178BD2-128E-4C69-9A64-06765231B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596427"/>
              </p:ext>
            </p:extLst>
          </p:nvPr>
        </p:nvGraphicFramePr>
        <p:xfrm>
          <a:off x="10740997" y="5746963"/>
          <a:ext cx="128016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415145737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Over Applied</a:t>
                      </a:r>
                    </a:p>
                  </a:txBody>
                  <a:tcPr>
                    <a:solidFill>
                      <a:srgbClr val="0000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453122"/>
                  </a:ext>
                </a:extLst>
              </a:tr>
            </a:tbl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31A1CA09-A3FB-4629-A29A-D59FED95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383" y="351898"/>
            <a:ext cx="8943231" cy="5940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BA0C2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Application Accuracy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9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B9341A1-7AD8-4D5D-949A-5F559E8A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594" y="3657600"/>
            <a:ext cx="4205358" cy="28686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A99D3-7338-45B4-9B69-CBE284445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199" y="3657600"/>
            <a:ext cx="4146540" cy="28686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37B023-7BAA-440A-96ED-66626DEAC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DBFD6-1B98-4560-8FB9-2C351EB0DD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0"/>
          <a:stretch/>
        </p:blipFill>
        <p:spPr>
          <a:xfrm>
            <a:off x="11015" y="517719"/>
            <a:ext cx="4044270" cy="2820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65EF50-D7FA-4787-818C-EC052F19F0E4}"/>
              </a:ext>
            </a:extLst>
          </p:cNvPr>
          <p:cNvSpPr txBox="1"/>
          <p:nvPr/>
        </p:nvSpPr>
        <p:spPr>
          <a:xfrm>
            <a:off x="1433739" y="2426228"/>
            <a:ext cx="227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163 Samples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04007A-1AA3-427B-918C-4A915B1320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9"/>
          <a:stretch/>
        </p:blipFill>
        <p:spPr>
          <a:xfrm>
            <a:off x="4054206" y="517719"/>
            <a:ext cx="4034612" cy="28203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351CD22-9B40-4A8F-B26E-71119FAAC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557" y="517719"/>
            <a:ext cx="4189443" cy="2820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2F85C-8237-40AE-85FA-5F91CEFE09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1"/>
          <a:stretch/>
        </p:blipFill>
        <p:spPr>
          <a:xfrm>
            <a:off x="11015" y="3668617"/>
            <a:ext cx="4050854" cy="286866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913816-DDAA-4BFC-9BFF-D882F2394B02}"/>
              </a:ext>
            </a:extLst>
          </p:cNvPr>
          <p:cNvSpPr txBox="1"/>
          <p:nvPr/>
        </p:nvSpPr>
        <p:spPr>
          <a:xfrm>
            <a:off x="5744636" y="2009416"/>
            <a:ext cx="148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ac</a:t>
            </a:r>
          </a:p>
          <a:p>
            <a:pPr algn="ctr"/>
            <a:r>
              <a:rPr lang="en-US" dirty="0"/>
              <a:t>(92 samples)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2100328" y="5248690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 ac</a:t>
            </a:r>
          </a:p>
          <a:p>
            <a:pPr algn="ctr"/>
            <a:r>
              <a:rPr lang="en-US" dirty="0"/>
              <a:t>(17 samples)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9603833" y="2009415"/>
            <a:ext cx="151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2.5 ac</a:t>
            </a:r>
          </a:p>
          <a:p>
            <a:pPr algn="ctr"/>
            <a:r>
              <a:rPr lang="en-US" dirty="0"/>
              <a:t>(35 samples)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8DD7D-B0CF-43C0-B695-40749B448FAF}"/>
              </a:ext>
            </a:extLst>
          </p:cNvPr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EF4D34-3746-41BE-A69E-C77236047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795560"/>
            <a:ext cx="170400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46E4DB-6353-46A1-9328-43BE79CE5606}"/>
              </a:ext>
            </a:extLst>
          </p:cNvPr>
          <p:cNvSpPr txBox="1"/>
          <p:nvPr/>
        </p:nvSpPr>
        <p:spPr>
          <a:xfrm>
            <a:off x="6445939" y="5433161"/>
            <a:ext cx="1478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7.5 ac</a:t>
            </a:r>
          </a:p>
          <a:p>
            <a:pPr algn="ctr"/>
            <a:r>
              <a:rPr lang="en-US" dirty="0"/>
              <a:t>(13 samples)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49F646-DDA6-466F-BC00-63E475CD68FE}"/>
              </a:ext>
            </a:extLst>
          </p:cNvPr>
          <p:cNvSpPr txBox="1"/>
          <p:nvPr/>
        </p:nvSpPr>
        <p:spPr>
          <a:xfrm>
            <a:off x="8618039" y="5248690"/>
            <a:ext cx="150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ac</a:t>
            </a:r>
          </a:p>
          <a:p>
            <a:pPr algn="ctr"/>
            <a:r>
              <a:rPr lang="en-US" dirty="0"/>
              <a:t>(8 samples)</a:t>
            </a:r>
          </a:p>
        </p:txBody>
      </p:sp>
    </p:spTree>
    <p:extLst>
      <p:ext uri="{BB962C8B-B14F-4D97-AF65-F5344CB8AC3E}">
        <p14:creationId xmlns:p14="http://schemas.microsoft.com/office/powerpoint/2010/main" val="3778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|1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|1.1|8.2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5807</TotalTime>
  <Words>1217</Words>
  <Application>Microsoft Office PowerPoint</Application>
  <PresentationFormat>Widescreen</PresentationFormat>
  <Paragraphs>517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Grandview Display</vt:lpstr>
      <vt:lpstr>Trebuchet MS</vt:lpstr>
      <vt:lpstr>Wingdings</vt:lpstr>
      <vt:lpstr>Wingdings 3</vt:lpstr>
      <vt:lpstr>Facet</vt:lpstr>
      <vt:lpstr>1_Office Theme</vt:lpstr>
      <vt:lpstr>Impact of Soil Sampling Strategy on Application Accuracy and Economics of Site-Specific Nutrient Management in Cotton </vt:lpstr>
      <vt:lpstr>Cotton Fertilization</vt:lpstr>
      <vt:lpstr>Study Design</vt:lpstr>
      <vt:lpstr>Soil Sampling Methods</vt:lpstr>
      <vt:lpstr>Data Analysis and GIS</vt:lpstr>
      <vt:lpstr>Optimal Grid Size for Soil Sampling?</vt:lpstr>
      <vt:lpstr>“Actual” Nutrient Variability</vt:lpstr>
      <vt:lpstr>Spatial Application Accuracy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Grid Size – Effectiveness vs Cost  Lime, Potassium and Phosphorus </vt:lpstr>
      <vt:lpstr>Field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Soil Sampling Considerations</vt:lpstr>
      <vt:lpstr>PowerPoint Presentation</vt:lpstr>
      <vt:lpstr>Grid Size – Application Accuracy vs Cost</vt:lpstr>
      <vt:lpstr>Precision Soil Sampling Strategies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Jason Lessl</cp:lastModifiedBy>
  <cp:revision>458</cp:revision>
  <dcterms:created xsi:type="dcterms:W3CDTF">2020-12-14T20:53:04Z</dcterms:created>
  <dcterms:modified xsi:type="dcterms:W3CDTF">2023-02-22T03:28:30Z</dcterms:modified>
</cp:coreProperties>
</file>